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55"/>
  </p:notesMasterIdLst>
  <p:sldIdLst>
    <p:sldId id="263" r:id="rId2"/>
    <p:sldId id="293" r:id="rId3"/>
    <p:sldId id="294" r:id="rId4"/>
    <p:sldId id="329" r:id="rId5"/>
    <p:sldId id="295" r:id="rId6"/>
    <p:sldId id="330" r:id="rId7"/>
    <p:sldId id="296" r:id="rId8"/>
    <p:sldId id="320" r:id="rId9"/>
    <p:sldId id="321" r:id="rId10"/>
    <p:sldId id="322" r:id="rId11"/>
    <p:sldId id="323" r:id="rId12"/>
    <p:sldId id="331" r:id="rId13"/>
    <p:sldId id="324" r:id="rId14"/>
    <p:sldId id="325" r:id="rId15"/>
    <p:sldId id="326" r:id="rId16"/>
    <p:sldId id="327" r:id="rId17"/>
    <p:sldId id="332" r:id="rId18"/>
    <p:sldId id="333" r:id="rId19"/>
    <p:sldId id="334" r:id="rId20"/>
    <p:sldId id="335" r:id="rId21"/>
    <p:sldId id="297"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AF4"/>
    <a:srgbClr val="FFFFFF"/>
    <a:srgbClr val="2B216D"/>
    <a:srgbClr val="929292"/>
    <a:srgbClr val="050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6" autoAdjust="0"/>
    <p:restoredTop sz="94538"/>
  </p:normalViewPr>
  <p:slideViewPr>
    <p:cSldViewPr snapToGrid="0" snapToObjects="1">
      <p:cViewPr>
        <p:scale>
          <a:sx n="54" d="100"/>
          <a:sy n="54" d="100"/>
        </p:scale>
        <p:origin x="-1092" y="-16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496C8B-3F0D-4531-B91F-F47597828957}" type="datetimeFigureOut">
              <a:rPr lang="en-US"/>
              <a:pPr>
                <a:defRPr/>
              </a:pPr>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B2D6BC0-1D78-4B56-931C-114C5A03D4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a:extLst>
              <a:ext uri="{FF2B5EF4-FFF2-40B4-BE49-F238E27FC236}"/>
            </a:extLst>
          </p:cNvPr>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A5D45D63-8325-4965-9ED2-FF28E9DC5589}"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a:extLst>
              <a:ext uri="{FF2B5EF4-FFF2-40B4-BE49-F238E27FC236}"/>
            </a:extLst>
          </p:cNvPr>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a:extLst>
              <a:ext uri="{FF2B5EF4-FFF2-40B4-BE49-F238E27FC236}"/>
            </a:extLst>
          </p:cNvPr>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a:extLst>
              <a:ext uri="{FF2B5EF4-FFF2-40B4-BE49-F238E27FC236}"/>
            </a:extLst>
          </p:cNvPr>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a:extLst>
              <a:ext uri="{FF2B5EF4-FFF2-40B4-BE49-F238E27FC236}"/>
            </a:extLst>
          </p:cNvPr>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a:extLst>
              <a:ext uri="{FF2B5EF4-FFF2-40B4-BE49-F238E27FC236}"/>
            </a:extLst>
          </p:cNvPr>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a:extLst>
              <a:ext uri="{FF2B5EF4-FFF2-40B4-BE49-F238E27FC236}"/>
            </a:extLst>
          </p:cNvPr>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a:extLst>
              <a:ext uri="{FF2B5EF4-FFF2-40B4-BE49-F238E27FC236}"/>
            </a:extLst>
          </p:cNvPr>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a:extLst>
              <a:ext uri="{FF2B5EF4-FFF2-40B4-BE49-F238E27FC236}"/>
            </a:extLst>
          </p:cNvPr>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a:extLst>
              <a:ext uri="{FF2B5EF4-FFF2-40B4-BE49-F238E27FC236}"/>
            </a:extLst>
          </p:cNvPr>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DA40AC25-AA4C-41FB-A519-AD4532241D76}"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a:extLst>
              <a:ext uri="{FF2B5EF4-FFF2-40B4-BE49-F238E27FC236}"/>
            </a:extLst>
          </p:cNvPr>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AF15C73B-E8AD-46B3-989E-66D615EE9FD0}"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a:extLst>
              <a:ext uri="{FF2B5EF4-FFF2-40B4-BE49-F238E27FC236}"/>
            </a:extLst>
          </p:cNvPr>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715F3B0A-7C97-4EAF-A5F6-0E601A4DEA57}"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1521F114-281A-4B40-A476-DCAFB3ACE36D}"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B172D62E-0A1E-482A-8DCC-D712CE2D079D}"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a:extLst>
              <a:ext uri="{FF2B5EF4-FFF2-40B4-BE49-F238E27FC236}"/>
            </a:extLst>
          </p:cNvPr>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a:extLst>
              <a:ext uri="{FF2B5EF4-FFF2-40B4-BE49-F238E27FC236}"/>
            </a:extLst>
          </p:cNvPr>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a:extLst>
              <a:ext uri="{FF2B5EF4-FFF2-40B4-BE49-F238E27FC236}"/>
            </a:extLst>
          </p:cNvPr>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a:extLst>
              <a:ext uri="{FF2B5EF4-FFF2-40B4-BE49-F238E27FC236}"/>
            </a:extLst>
          </p:cNvPr>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extLst>
          </p:cNvPr>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C878A1BD-FADF-4407-9777-CA0BABDB5FF8}"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a:extLst>
              <a:ext uri="{FF2B5EF4-FFF2-40B4-BE49-F238E27FC236}"/>
            </a:extLst>
          </p:cNvPr>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a:extLst>
              <a:ext uri="{FF2B5EF4-FFF2-40B4-BE49-F238E27FC236}"/>
            </a:extLst>
          </p:cNvPr>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extLst>
          </p:cNvPr>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a:extLst>
              <a:ext uri="{FF2B5EF4-FFF2-40B4-BE49-F238E27FC236}"/>
            </a:extLst>
          </p:cNvPr>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a:extLst>
              <a:ext uri="{FF2B5EF4-FFF2-40B4-BE49-F238E27FC236}"/>
            </a:extLst>
          </p:cNvPr>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a:extLst>
              <a:ext uri="{FF2B5EF4-FFF2-40B4-BE49-F238E27FC236}"/>
            </a:extLst>
          </p:cNvPr>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a:extLst>
              <a:ext uri="{FF2B5EF4-FFF2-40B4-BE49-F238E27FC236}"/>
            </a:extLst>
          </p:cNvPr>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a:extLst>
              <a:ext uri="{FF2B5EF4-FFF2-40B4-BE49-F238E27FC236}"/>
            </a:extLst>
          </p:cNvPr>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a:extLst>
              <a:ext uri="{FF2B5EF4-FFF2-40B4-BE49-F238E27FC236}"/>
            </a:extLst>
          </p:cNvPr>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a:extLst>
              <a:ext uri="{FF2B5EF4-FFF2-40B4-BE49-F238E27FC236}"/>
            </a:extLst>
          </p:cNvPr>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5"/>
          <a:srcRect/>
          <a:stretch>
            <a:fillRect/>
          </a:stretch>
        </p:blipFill>
        <p:spPr bwMode="auto">
          <a:xfrm>
            <a:off x="179388" y="6221413"/>
            <a:ext cx="782637" cy="517525"/>
          </a:xfrm>
          <a:prstGeom prst="rect">
            <a:avLst/>
          </a:prstGeom>
          <a:noFill/>
          <a:ln w="9525">
            <a:noFill/>
            <a:miter lim="800000"/>
            <a:headEnd/>
            <a:tailEnd/>
          </a:ln>
        </p:spPr>
      </p:pic>
      <p:sp>
        <p:nvSpPr>
          <p:cNvPr id="28" name="TextBox 2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5B2455EE-2D3B-4A1E-B93F-23B97F8942EF}"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Lst>
  <p:hf hdr="0" ftr="0" dt="0"/>
  <p:txStyles>
    <p:titleStyle>
      <a:lvl1pPr algn="l" rtl="0" fontAlgn="base">
        <a:lnSpc>
          <a:spcPct val="85000"/>
        </a:lnSpc>
        <a:spcBef>
          <a:spcPct val="0"/>
        </a:spcBef>
        <a:spcAft>
          <a:spcPct val="0"/>
        </a:spcAft>
        <a:defRPr sz="5400" kern="1200" spc="-50">
          <a:solidFill>
            <a:schemeClr val="tx2"/>
          </a:solidFill>
          <a:latin typeface="+mj-lt"/>
          <a:ea typeface="+mj-ea"/>
          <a:cs typeface="+mj-cs"/>
        </a:defRPr>
      </a:lvl1pPr>
      <a:lvl2pPr algn="l" rtl="0" fontAlgn="base">
        <a:lnSpc>
          <a:spcPct val="85000"/>
        </a:lnSpc>
        <a:spcBef>
          <a:spcPct val="0"/>
        </a:spcBef>
        <a:spcAft>
          <a:spcPct val="0"/>
        </a:spcAft>
        <a:defRPr sz="5400">
          <a:solidFill>
            <a:schemeClr val="tx2"/>
          </a:solidFill>
          <a:latin typeface="Abril Titling"/>
        </a:defRPr>
      </a:lvl2pPr>
      <a:lvl3pPr algn="l" rtl="0" fontAlgn="base">
        <a:lnSpc>
          <a:spcPct val="85000"/>
        </a:lnSpc>
        <a:spcBef>
          <a:spcPct val="0"/>
        </a:spcBef>
        <a:spcAft>
          <a:spcPct val="0"/>
        </a:spcAft>
        <a:defRPr sz="5400">
          <a:solidFill>
            <a:schemeClr val="tx2"/>
          </a:solidFill>
          <a:latin typeface="Abril Titling"/>
        </a:defRPr>
      </a:lvl3pPr>
      <a:lvl4pPr algn="l" rtl="0" fontAlgn="base">
        <a:lnSpc>
          <a:spcPct val="85000"/>
        </a:lnSpc>
        <a:spcBef>
          <a:spcPct val="0"/>
        </a:spcBef>
        <a:spcAft>
          <a:spcPct val="0"/>
        </a:spcAft>
        <a:defRPr sz="5400">
          <a:solidFill>
            <a:schemeClr val="tx2"/>
          </a:solidFill>
          <a:latin typeface="Abril Titling"/>
        </a:defRPr>
      </a:lvl4pPr>
      <a:lvl5pPr algn="l" rtl="0" fontAlgn="base">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fontAlgn="base">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ablegroup.com/"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Grp="1" noChangeAspect="1" noChangeArrowheads="1"/>
          </p:cNvPicPr>
          <p:nvPr>
            <p:ph type="pic" sz="quarter" idx="11"/>
          </p:nvPr>
        </p:nvPicPr>
        <p:blipFill>
          <a:blip r:embed="rId2"/>
          <a:srcRect/>
          <a:stretch>
            <a:fillRect/>
          </a:stretch>
        </p:blipFill>
        <p:spPr>
          <a:xfrm>
            <a:off x="0" y="-261938"/>
            <a:ext cx="12192000" cy="4635501"/>
          </a:xfrm>
          <a:prstGeom prst="rect">
            <a:avLst/>
          </a:prstGeom>
          <a:noFill/>
        </p:spPr>
      </p:pic>
      <p:sp>
        <p:nvSpPr>
          <p:cNvPr id="3" name="Title 2"/>
          <p:cNvSpPr>
            <a:spLocks noGrp="1"/>
          </p:cNvSpPr>
          <p:nvPr>
            <p:ph type="ctrTitle"/>
          </p:nvPr>
        </p:nvSpPr>
        <p:spPr>
          <a:xfrm>
            <a:off x="4230688" y="4627563"/>
            <a:ext cx="7250112" cy="876300"/>
          </a:xfrm>
        </p:spPr>
        <p:txBody>
          <a:bodyPr>
            <a:noAutofit/>
          </a:bodyPr>
          <a:lstStyle/>
          <a:p>
            <a:pPr fontAlgn="auto">
              <a:spcAft>
                <a:spcPts val="0"/>
              </a:spcAft>
              <a:defRPr/>
            </a:pPr>
            <a:r>
              <a:rPr lang="en-US" sz="5400" dirty="0"/>
              <a:t>Patrick Lencioni quotes</a:t>
            </a:r>
          </a:p>
        </p:txBody>
      </p:sp>
      <p:sp>
        <p:nvSpPr>
          <p:cNvPr id="26627" name="TextBox 1"/>
          <p:cNvSpPr txBox="1">
            <a:spLocks noChangeArrowheads="1"/>
          </p:cNvSpPr>
          <p:nvPr/>
        </p:nvSpPr>
        <p:spPr bwMode="auto">
          <a:xfrm>
            <a:off x="4230688" y="5430838"/>
            <a:ext cx="6858000" cy="885825"/>
          </a:xfrm>
          <a:prstGeom prst="rect">
            <a:avLst/>
          </a:prstGeom>
          <a:noFill/>
          <a:ln w="9525">
            <a:noFill/>
            <a:miter lim="800000"/>
            <a:headEnd/>
            <a:tailEnd/>
          </a:ln>
        </p:spPr>
        <p:txBody>
          <a:bodyPr anchor="ctr">
            <a:spAutoFit/>
          </a:bodyPr>
          <a:lstStyle/>
          <a:p>
            <a:r>
              <a:rPr lang="en-US" sz="2600">
                <a:latin typeface="Proxima Nova"/>
              </a:rPr>
              <a:t>Brought to you by </a:t>
            </a:r>
            <a:r>
              <a:rPr lang="en-US" sz="2600" i="1">
                <a:latin typeface="Proxima Nova"/>
              </a:rPr>
              <a:t>Discprofile.com</a:t>
            </a:r>
            <a:r>
              <a:rPr lang="en-US" sz="2600">
                <a:latin typeface="Proxima Nova"/>
              </a:rPr>
              <a:t/>
            </a:r>
            <a:br>
              <a:rPr lang="en-US" sz="2600">
                <a:latin typeface="Proxima Nova"/>
              </a:rPr>
            </a:br>
            <a:r>
              <a:rPr lang="en-US" sz="2600">
                <a:latin typeface="Proxima Nova"/>
              </a:rPr>
              <a:t>Authorized Partner, The Five Behaviors™</a:t>
            </a:r>
          </a:p>
        </p:txBody>
      </p:sp>
      <p:pic>
        <p:nvPicPr>
          <p:cNvPr id="26628" name="Picture 4" descr="A picture containing text&#10;&#10;Description automatically generated"/>
          <p:cNvPicPr>
            <a:picLocks noChangeAspect="1"/>
          </p:cNvPicPr>
          <p:nvPr/>
        </p:nvPicPr>
        <p:blipFill>
          <a:blip r:embed="rId3"/>
          <a:srcRect/>
          <a:stretch>
            <a:fillRect/>
          </a:stretch>
        </p:blipFill>
        <p:spPr bwMode="auto">
          <a:xfrm>
            <a:off x="2292350" y="6194425"/>
            <a:ext cx="1339850" cy="5286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The only way for the leader of a team to create a safe environment for his team members to be vulnerable is by stepping up and doing something that feels unsafe and uncomfortable first.</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In order to be the kind of leader who demonstrates genuine interest in employees and who can help people discover the relevance of their work, a person must have a level of personal confidence and emotional vulnerability.</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Truth About Employee Engagement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65238" y="1468438"/>
            <a:ext cx="9661525" cy="2938462"/>
          </a:xfrm>
        </p:spPr>
        <p:txBody>
          <a:bodyPr anchor="t">
            <a:normAutofit fontScale="90000"/>
          </a:bodyPr>
          <a:lstStyle/>
          <a:p>
            <a:pPr algn="ctr" fontAlgn="auto">
              <a:lnSpc>
                <a:spcPct val="150000"/>
              </a:lnSpc>
              <a:spcAft>
                <a:spcPts val="0"/>
              </a:spcAft>
              <a:defRPr/>
            </a:pPr>
            <a:r>
              <a:rPr lang="en-US" sz="6600" dirty="0"/>
              <a:t>Patrick Lencioni on </a:t>
            </a:r>
            <a:br>
              <a:rPr lang="en-US" sz="6600" dirty="0"/>
            </a:br>
            <a:r>
              <a:rPr lang="en-US" sz="8000" b="1" dirty="0"/>
              <a:t>Conflict</a:t>
            </a:r>
            <a:endParaRPr lang="en-US" sz="6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Contrary to popular wisdom and behavior, conflict is not a bad thing for a team. In fact, the fear of conflict is almost always a sign of problems.</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Overcoming the tendency to run from discomfort is one of the most important requirements for any leadership team—in fact, for any leader.</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People will not actively commit to a decision if they have not had the opportunity to provide input, ask questions, and understand the rationale behind it.</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77500" lnSpcReduction="20000"/>
          </a:bodyPr>
          <a:lstStyle/>
          <a:p>
            <a:pPr fontAlgn="auto">
              <a:lnSpc>
                <a:spcPct val="120000"/>
              </a:lnSpc>
              <a:buFont typeface="Arial" panose="020B0604020202020204" pitchFamily="34" charset="0"/>
              <a:buNone/>
              <a:defRPr/>
            </a:pPr>
            <a:r>
              <a:rPr lang="en-US" dirty="0"/>
              <a:t>One of the best ways for leaders to raise the level of healthy conflict on a team is by mining for conflict during meetings.</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Great teams avoid the consensus trap by embracing a concept that Intel, the legendary microchip manufacturer, calls "disagree and commit.”</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92500"/>
          </a:bodyPr>
          <a:lstStyle/>
          <a:p>
            <a:pPr fontAlgn="auto">
              <a:lnSpc>
                <a:spcPct val="120000"/>
              </a:lnSpc>
              <a:buFont typeface="Arial" panose="020B0604020202020204" pitchFamily="34" charset="0"/>
              <a:buNone/>
              <a:defRPr/>
            </a:pPr>
            <a:r>
              <a:rPr lang="en-US" sz="3200" dirty="0"/>
              <a:t>The more comfortable a leader is holding people on a team accountable, the less likely she is to be asked to do so. The more comfortable a leader is holding people on a team accountable, the less likely she is to be asked to do so.</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65238" y="1468438"/>
            <a:ext cx="9661525" cy="2938462"/>
          </a:xfrm>
        </p:spPr>
        <p:txBody>
          <a:bodyPr anchor="t">
            <a:normAutofit fontScale="90000"/>
          </a:bodyPr>
          <a:lstStyle/>
          <a:p>
            <a:pPr algn="ctr" fontAlgn="auto">
              <a:lnSpc>
                <a:spcPct val="150000"/>
              </a:lnSpc>
              <a:spcAft>
                <a:spcPts val="0"/>
              </a:spcAft>
              <a:defRPr/>
            </a:pPr>
            <a:r>
              <a:rPr lang="en-US" sz="6600" dirty="0"/>
              <a:t>Patrick Lencioni on </a:t>
            </a:r>
            <a:br>
              <a:rPr lang="en-US" sz="6600" dirty="0"/>
            </a:br>
            <a:r>
              <a:rPr lang="en-US" sz="8000" b="1" dirty="0"/>
              <a:t>Commitment</a:t>
            </a:r>
            <a:endParaRPr lang="en-US" sz="6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Not finance. Not strategy. Not technology. It is teamwork that remains the ultimate competitive advantage, both because it is so powerful and so rare.</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a:t>
            </a:r>
            <a:endParaRPr lang="en-US"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92500" lnSpcReduction="20000"/>
          </a:bodyPr>
          <a:lstStyle/>
          <a:p>
            <a:pPr fontAlgn="auto">
              <a:lnSpc>
                <a:spcPct val="120000"/>
              </a:lnSpc>
              <a:buFont typeface="Arial" panose="020B0604020202020204" pitchFamily="34" charset="0"/>
              <a:buNone/>
              <a:defRPr/>
            </a:pPr>
            <a:r>
              <a:rPr lang="en-US" sz="3200" dirty="0"/>
              <a:t>In the context of a team, commitment is a function of two things: clarity and buy-in. Great teams make clear and timely decisions and move forward with complete buy-in from every member of the team, even those who voted against the decision.</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 A Leadership Fable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Even cynics understand that groups of people willing to put their individual interests aside for the good of the team will outperform those who do not.</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 Penalty for Discounting Teamwork”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lstStyle/>
          <a:p>
            <a:pPr fontAlgn="auto">
              <a:lnSpc>
                <a:spcPct val="120000"/>
              </a:lnSpc>
              <a:buFont typeface="Arial" panose="020B0604020202020204" pitchFamily="34" charset="0"/>
              <a:buNone/>
              <a:defRPr/>
            </a:pPr>
            <a:r>
              <a:rPr lang="en-US" sz="3200" dirty="0"/>
              <a:t>Members of cohesive teams spend many hours working together on issues and topics that often don't fall directly within their formal areas of responsibility.</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lstStyle/>
          <a:p>
            <a:pPr fontAlgn="auto">
              <a:lnSpc>
                <a:spcPct val="120000"/>
              </a:lnSpc>
              <a:buFont typeface="Arial" panose="020B0604020202020204" pitchFamily="34" charset="0"/>
              <a:buNone/>
              <a:defRPr/>
            </a:pPr>
            <a:r>
              <a:rPr lang="en-US" sz="3200" dirty="0"/>
              <a:t>At the end of every meeting, cohesive teams must take a few minutes to ensure that everyone sitting at the table is walking away with the same understanding about what has been agreed to and what they are committed to do.</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lstStyle/>
          <a:p>
            <a:pPr fontAlgn="auto">
              <a:lnSpc>
                <a:spcPct val="120000"/>
              </a:lnSpc>
              <a:buFont typeface="Arial" panose="020B0604020202020204" pitchFamily="34" charset="0"/>
              <a:buNone/>
              <a:defRPr/>
            </a:pPr>
            <a:r>
              <a:rPr lang="en-US" sz="3200" dirty="0"/>
              <a:t>It’s worth stating that most of a leadership team’s objectives should be collective ones. If the most important goal within the organization is to increase sales, then every member of the team shares that goal.</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65238" y="1468438"/>
            <a:ext cx="9661525" cy="2938462"/>
          </a:xfrm>
        </p:spPr>
        <p:txBody>
          <a:bodyPr anchor="t">
            <a:normAutofit fontScale="90000"/>
          </a:bodyPr>
          <a:lstStyle/>
          <a:p>
            <a:pPr algn="ctr" fontAlgn="auto">
              <a:lnSpc>
                <a:spcPct val="150000"/>
              </a:lnSpc>
              <a:spcAft>
                <a:spcPts val="0"/>
              </a:spcAft>
              <a:defRPr/>
            </a:pPr>
            <a:r>
              <a:rPr lang="en-US" sz="6600" dirty="0"/>
              <a:t>Patrick Lencioni on </a:t>
            </a:r>
            <a:br>
              <a:rPr lang="en-US" sz="6600" dirty="0"/>
            </a:br>
            <a:r>
              <a:rPr lang="en-US" sz="8000" b="1" dirty="0"/>
              <a:t>Accountability</a:t>
            </a:r>
            <a:endParaRPr lang="en-US" sz="6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Even the most ardent believers in accountability usually balk at having to hold someone accountable for something that was never bought in to or made clear in the first place.</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Some people are hard to hold accountable because they are so helpful. Others because they get defensive. Others because they are intimidating. I don’t think it’s easy to hold anyone accountable, not even your own kids.</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At its core, accountability is about having the courage to confront someone about their deficiencies and then to stand in the moment and deal with their reaction, which may not be pleasant.</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70000" lnSpcReduction="20000"/>
          </a:bodyPr>
          <a:lstStyle/>
          <a:p>
            <a:pPr fontAlgn="auto">
              <a:lnSpc>
                <a:spcPct val="120000"/>
              </a:lnSpc>
              <a:buFont typeface="Arial" panose="020B0604020202020204" pitchFamily="34" charset="0"/>
              <a:buNone/>
              <a:defRPr/>
            </a:pPr>
            <a:r>
              <a:rPr lang="en-US" dirty="0"/>
              <a:t>To hold someone accountable is to care about them enough to risk having them blame you for pointing out their deficiencies.</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85000" lnSpcReduction="10000"/>
          </a:bodyPr>
          <a:lstStyle/>
          <a:p>
            <a:pPr fontAlgn="auto">
              <a:lnSpc>
                <a:spcPct val="120000"/>
              </a:lnSpc>
              <a:buFont typeface="Arial" panose="020B0604020202020204" pitchFamily="34" charset="0"/>
              <a:buNone/>
              <a:defRPr/>
            </a:pPr>
            <a:r>
              <a:rPr lang="en-US" dirty="0"/>
              <a:t>The kind of people that all teams need are people who are humble, hungry, and smart.</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3 Indispensable Virtues That Make Teams Successful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Peer-to-peer accountability is the primary and most effective source of accountability on the leadership team of a healthy organization.</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More than any policy or system, there is nothing like the fear of letting down respected teammates that motivate people to improve their performance.</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Make sure that you have a very strong team at the top. Make sure that the people at the top are working together and there aren’t divisions of labor. Don’t have people working in silos, have them working across the team.</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3 Indispensable Virtues That Make Teams Successful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65238" y="1468438"/>
            <a:ext cx="9661525" cy="2938462"/>
          </a:xfrm>
        </p:spPr>
        <p:txBody>
          <a:bodyPr anchor="t">
            <a:normAutofit fontScale="90000"/>
          </a:bodyPr>
          <a:lstStyle/>
          <a:p>
            <a:pPr algn="ctr" fontAlgn="auto">
              <a:lnSpc>
                <a:spcPct val="150000"/>
              </a:lnSpc>
              <a:spcAft>
                <a:spcPts val="0"/>
              </a:spcAft>
              <a:defRPr/>
            </a:pPr>
            <a:r>
              <a:rPr lang="en-US" sz="6600" dirty="0"/>
              <a:t>Patrick Lencioni on </a:t>
            </a:r>
            <a:br>
              <a:rPr lang="en-US" sz="6600" dirty="0"/>
            </a:br>
            <a:r>
              <a:rPr lang="en-US" sz="8000" b="1" dirty="0"/>
              <a:t>Results</a:t>
            </a:r>
            <a:endParaRPr lang="en-US" sz="6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70000" lnSpcReduction="20000"/>
          </a:bodyPr>
          <a:lstStyle/>
          <a:p>
            <a:pPr fontAlgn="auto">
              <a:lnSpc>
                <a:spcPct val="120000"/>
              </a:lnSpc>
              <a:buFont typeface="Arial" panose="020B0604020202020204" pitchFamily="34" charset="0"/>
              <a:buNone/>
              <a:defRPr/>
            </a:pPr>
            <a:r>
              <a:rPr lang="en-US" dirty="0"/>
              <a:t>A functional team must make the collective results of the group more important to each individual than individual members’ goals. </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A team ensures that its attention is focused on results by making results clear, and rewarding only those behaviors and actions that contribute to those results. </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70000" lnSpcReduction="20000"/>
          </a:bodyPr>
          <a:lstStyle/>
          <a:p>
            <a:pPr fontAlgn="auto">
              <a:lnSpc>
                <a:spcPct val="120000"/>
              </a:lnSpc>
              <a:buFont typeface="Arial" panose="020B0604020202020204" pitchFamily="34" charset="0"/>
              <a:buNone/>
              <a:defRPr/>
            </a:pPr>
            <a:r>
              <a:rPr lang="en-US" dirty="0"/>
              <a:t>The ultimate point of building greater trust, conflict, commitment, and accountability is one thing: the achievement of results.</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When it comes to how a cohesive team measures its performance, one criterion sets it apart from non-cohesive ones: its goals are shared across the entire team.</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65238" y="1468438"/>
            <a:ext cx="9661525" cy="2938462"/>
          </a:xfrm>
        </p:spPr>
        <p:txBody>
          <a:bodyPr anchor="t">
            <a:normAutofit fontScale="90000"/>
          </a:bodyPr>
          <a:lstStyle/>
          <a:p>
            <a:pPr algn="ctr" fontAlgn="auto">
              <a:lnSpc>
                <a:spcPct val="150000"/>
              </a:lnSpc>
              <a:spcAft>
                <a:spcPts val="0"/>
              </a:spcAft>
              <a:defRPr/>
            </a:pPr>
            <a:r>
              <a:rPr lang="en-US" sz="6600" dirty="0"/>
              <a:t>Patrick Lencioni on </a:t>
            </a:r>
            <a:br>
              <a:rPr lang="en-US" sz="6600" dirty="0"/>
            </a:br>
            <a:r>
              <a:rPr lang="en-US" sz="8000" b="1" dirty="0"/>
              <a:t>Culture</a:t>
            </a:r>
            <a:endParaRPr lang="en-US" sz="66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Great cultures tend to be appropriately intolerant of certain behaviors, and great teams should be quick and tactful in addressing any lack of humility, hunger, and people smarts.</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Ideal Team Player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65238" y="1468438"/>
            <a:ext cx="9661525" cy="2938462"/>
          </a:xfrm>
        </p:spPr>
        <p:txBody>
          <a:bodyPr anchor="t">
            <a:normAutofit fontScale="90000"/>
          </a:bodyPr>
          <a:lstStyle/>
          <a:p>
            <a:pPr algn="ctr" fontAlgn="auto">
              <a:lnSpc>
                <a:spcPct val="150000"/>
              </a:lnSpc>
              <a:spcAft>
                <a:spcPts val="0"/>
              </a:spcAft>
              <a:defRPr/>
            </a:pPr>
            <a:r>
              <a:rPr lang="en-US" sz="6600" dirty="0"/>
              <a:t>Patrick Lencioni on </a:t>
            </a:r>
            <a:br>
              <a:rPr lang="en-US" sz="6600" dirty="0"/>
            </a:br>
            <a:r>
              <a:rPr lang="en-US" sz="8000" b="1" dirty="0"/>
              <a:t>Trust</a:t>
            </a:r>
            <a:endParaRPr lang="en-US" sz="66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Politics is when people choose their words and actions based on how they want others to react rather than based on what they really think.</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Great team leaders won’t be afraid to call out a simple act of teamwork when they see it. … They want everyone to know exactly what kinds of behavior they expect and appreciate.</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Ideal Team Player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All too often, employees struggle to become hungry because they don’t understand the connection between what they do and the impact it has on others, be they customers, vendors, or other employees.</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Ideal Team Player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The reason why nasty terminations and even lawsuits happen in so many organizations is that managers stop reminding people that they aren’t living up to expectations.</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Ideal Team Player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The point here is that every organization, if it wants to create a sense of alignment and focus, must have a single top priority within a given period of time.</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What's the practical lesson for companies trying to improve? They should start by spending more of their time and effort creating a culture of teamwork than looking for outside talent.</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 Penalty for Discounting Teamwork”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The truth is, there is no more valuable activity in any organization than the regular staff meeting of a leadership team. But if they are not effective, there is little or no chance of building a cohesive team or a healthy organization.</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An organization has integrity—is healthy—when it is whole, consistent, and complete, that is, when its management, operations, strategy, and culture fit together and make sense.</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An organization that is healthy will inevitably get smarter over time. That's because people in a healthy organization, beginning with the leaders, learn from one another, identify critical issues, and recover quickly from mistakes.</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8622" y="2784506"/>
            <a:ext cx="10285251" cy="2430378"/>
          </a:xfrm>
        </p:spPr>
        <p:txBody>
          <a:bodyPr numCol="2" rtlCol="0">
            <a:normAutofit fontScale="47500" lnSpcReduction="20000"/>
          </a:bodyPr>
          <a:lstStyle/>
          <a:p>
            <a:pPr marL="1143000" indent="-1143000" fontAlgn="auto">
              <a:lnSpc>
                <a:spcPct val="120000"/>
              </a:lnSpc>
              <a:buFont typeface="+mj-lt"/>
              <a:buAutoNum type="arabicPeriod"/>
              <a:defRPr/>
            </a:pPr>
            <a:r>
              <a:rPr lang="en-US" dirty="0"/>
              <a:t>Why do we exist?</a:t>
            </a:r>
          </a:p>
          <a:p>
            <a:pPr marL="1143000" indent="-1143000" fontAlgn="auto">
              <a:lnSpc>
                <a:spcPct val="120000"/>
              </a:lnSpc>
              <a:buFont typeface="+mj-lt"/>
              <a:buAutoNum type="arabicPeriod"/>
              <a:defRPr/>
            </a:pPr>
            <a:r>
              <a:rPr lang="en-US" dirty="0"/>
              <a:t>How do we behave?</a:t>
            </a:r>
          </a:p>
          <a:p>
            <a:pPr marL="1143000" indent="-1143000" fontAlgn="auto">
              <a:lnSpc>
                <a:spcPct val="120000"/>
              </a:lnSpc>
              <a:buFont typeface="+mj-lt"/>
              <a:buAutoNum type="arabicPeriod"/>
              <a:defRPr/>
            </a:pPr>
            <a:r>
              <a:rPr lang="en-US" dirty="0"/>
              <a:t>What do we do?</a:t>
            </a:r>
          </a:p>
          <a:p>
            <a:pPr marL="1143000" indent="-1143000" fontAlgn="auto">
              <a:lnSpc>
                <a:spcPct val="120000"/>
              </a:lnSpc>
              <a:buFont typeface="+mj-lt"/>
              <a:buAutoNum type="arabicPeriod"/>
              <a:defRPr/>
            </a:pPr>
            <a:endParaRPr lang="en-US" dirty="0"/>
          </a:p>
          <a:p>
            <a:pPr marL="1143000" indent="-1143000" fontAlgn="auto">
              <a:lnSpc>
                <a:spcPct val="120000"/>
              </a:lnSpc>
              <a:buFont typeface="+mj-lt"/>
              <a:buAutoNum type="arabicPeriod"/>
              <a:defRPr/>
            </a:pPr>
            <a:r>
              <a:rPr lang="en-US" dirty="0"/>
              <a:t>How will we succeed?</a:t>
            </a:r>
          </a:p>
          <a:p>
            <a:pPr marL="1143000" indent="-1143000" fontAlgn="auto">
              <a:lnSpc>
                <a:spcPct val="120000"/>
              </a:lnSpc>
              <a:buFont typeface="+mj-lt"/>
              <a:buAutoNum type="arabicPeriod"/>
              <a:defRPr/>
            </a:pPr>
            <a:r>
              <a:rPr lang="en-US" dirty="0"/>
              <a:t>What is most important, right now?</a:t>
            </a:r>
          </a:p>
          <a:p>
            <a:pPr marL="1143000" indent="-1143000" fontAlgn="auto">
              <a:lnSpc>
                <a:spcPct val="120000"/>
              </a:lnSpc>
              <a:buFont typeface="+mj-lt"/>
              <a:buAutoNum type="arabicPeriod"/>
              <a:defRPr/>
            </a:pPr>
            <a:r>
              <a:rPr lang="en-US" dirty="0"/>
              <a:t>Who must do what?</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
        <p:nvSpPr>
          <p:cNvPr id="4" name="Text Placeholder 1">
            <a:extLst>
              <a:ext uri="{FF2B5EF4-FFF2-40B4-BE49-F238E27FC236}"/>
            </a:extLst>
          </p:cNvPr>
          <p:cNvSpPr txBox="1">
            <a:spLocks/>
          </p:cNvSpPr>
          <p:nvPr/>
        </p:nvSpPr>
        <p:spPr>
          <a:xfrm>
            <a:off x="1049338" y="1993900"/>
            <a:ext cx="10285412" cy="584200"/>
          </a:xfrm>
          <a:prstGeom prst="rect">
            <a:avLst/>
          </a:prstGeom>
        </p:spPr>
        <p:txBody>
          <a:bodyPr lIns="0" rIns="0">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5800" kern="1200">
                <a:solidFill>
                  <a:schemeClr val="tx1"/>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lnSpc>
                <a:spcPct val="120000"/>
              </a:lnSpc>
              <a:defRPr/>
            </a:pPr>
            <a:r>
              <a:rPr lang="en-US" sz="3200" dirty="0"/>
              <a:t>These are the six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77500" lnSpcReduction="20000"/>
          </a:bodyPr>
          <a:lstStyle/>
          <a:p>
            <a:pPr fontAlgn="auto">
              <a:lnSpc>
                <a:spcPct val="120000"/>
              </a:lnSpc>
              <a:buFont typeface="Arial" panose="020B0604020202020204" pitchFamily="34" charset="0"/>
              <a:buNone/>
              <a:defRPr/>
            </a:pPr>
            <a:r>
              <a:rPr lang="en-US" dirty="0"/>
              <a:t>Remember teamwork begins by building trust. And the only way to do that is to overcome our need for invulnerability.</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Employees in every organization, and at every level, need to know that at the heart of what they do lies something grand and aspirational.</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77500" lnSpcReduction="20000"/>
          </a:bodyPr>
          <a:lstStyle/>
          <a:p>
            <a:pPr fontAlgn="auto">
              <a:lnSpc>
                <a:spcPct val="120000"/>
              </a:lnSpc>
              <a:buFont typeface="Arial" panose="020B0604020202020204" pitchFamily="34" charset="0"/>
              <a:buNone/>
              <a:defRPr/>
            </a:pPr>
            <a:r>
              <a:rPr lang="en-US" dirty="0"/>
              <a:t>The truth is, being the leader of a healthy organization is just plain hard. But in the end, it is undeniably worth it.</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Patrick Lencioni</a:t>
            </a:r>
          </a:p>
        </p:txBody>
      </p:sp>
      <p:sp>
        <p:nvSpPr>
          <p:cNvPr id="78850" name="Text Placeholder 2"/>
          <p:cNvSpPr>
            <a:spLocks noGrp="1"/>
          </p:cNvSpPr>
          <p:nvPr>
            <p:ph type="body" sz="quarter" idx="10"/>
          </p:nvPr>
        </p:nvSpPr>
        <p:spPr>
          <a:xfrm>
            <a:off x="1257300" y="2187575"/>
            <a:ext cx="9856788" cy="1470025"/>
          </a:xfrm>
        </p:spPr>
        <p:txBody>
          <a:bodyPr/>
          <a:lstStyle/>
          <a:p>
            <a:pPr indent="0">
              <a:buFont typeface="Arial" charset="0"/>
              <a:buNone/>
            </a:pPr>
            <a:r>
              <a:rPr lang="en-US" smtClean="0"/>
              <a:t>Patrick is one of the founders of </a:t>
            </a:r>
            <a:r>
              <a:rPr lang="en-US" smtClean="0">
                <a:hlinkClick r:id="rId2"/>
              </a:rPr>
              <a:t>The Table Group</a:t>
            </a:r>
            <a:r>
              <a:rPr lang="en-US" smtClean="0"/>
              <a:t> and is the pioneer of the organizational health movement. He is the author of 11 books, which have sold over 6 million copies and been translated into more than 30 languages.</a:t>
            </a:r>
          </a:p>
        </p:txBody>
      </p:sp>
      <p:pic>
        <p:nvPicPr>
          <p:cNvPr id="78851" name="Picture 4"/>
          <p:cNvPicPr>
            <a:picLocks noChangeAspect="1"/>
          </p:cNvPicPr>
          <p:nvPr/>
        </p:nvPicPr>
        <p:blipFill>
          <a:blip r:embed="rId3"/>
          <a:srcRect/>
          <a:stretch>
            <a:fillRect/>
          </a:stretch>
        </p:blipFill>
        <p:spPr bwMode="auto">
          <a:xfrm>
            <a:off x="1166813" y="3952875"/>
            <a:ext cx="9858375" cy="20923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The Five Behaviors®</a:t>
            </a:r>
          </a:p>
        </p:txBody>
      </p:sp>
      <p:sp>
        <p:nvSpPr>
          <p:cNvPr id="3" name="Text Placeholder 2">
            <a:extLst>
              <a:ext uri="{FF2B5EF4-FFF2-40B4-BE49-F238E27FC236}"/>
            </a:extLst>
          </p:cNvPr>
          <p:cNvSpPr>
            <a:spLocks noGrp="1"/>
          </p:cNvSpPr>
          <p:nvPr>
            <p:ph type="body" sz="quarter" idx="10"/>
          </p:nvPr>
        </p:nvSpPr>
        <p:spPr>
          <a:xfrm>
            <a:off x="1327150" y="2286000"/>
            <a:ext cx="6653213" cy="3759200"/>
          </a:xfrm>
        </p:spPr>
        <p:txBody>
          <a:bodyPr rtlCol="0">
            <a:normAutofit fontScale="85000" lnSpcReduction="10000"/>
          </a:bodyPr>
          <a:lstStyle/>
          <a:p>
            <a:pPr fontAlgn="auto">
              <a:lnSpc>
                <a:spcPct val="120000"/>
              </a:lnSpc>
              <a:buFont typeface="Arial" panose="020B0604020202020204" pitchFamily="34" charset="0"/>
              <a:buNone/>
              <a:defRPr/>
            </a:pPr>
            <a:r>
              <a:rPr lang="en-US" dirty="0"/>
              <a:t>A partnership between Wiley Professional Learning and best-selling author Patrick Lencioni, The Five Behaviors® can revolutionize how your teams work together to accomplish collective goals.</a:t>
            </a:r>
          </a:p>
          <a:p>
            <a:pPr fontAlgn="auto">
              <a:lnSpc>
                <a:spcPct val="120000"/>
              </a:lnSpc>
              <a:buFont typeface="Arial" panose="020B0604020202020204" pitchFamily="34" charset="0"/>
              <a:buNone/>
              <a:defRPr/>
            </a:pPr>
            <a:r>
              <a:rPr lang="en-US" dirty="0"/>
              <a:t>By teaching and actively applying The Five Behaviors—Trust, Conflict, Commitment, Accountability, and Results—these dynamic team development solutions empower team members to rethink their approach to teamwork.</a:t>
            </a:r>
          </a:p>
          <a:p>
            <a:pPr fontAlgn="auto">
              <a:lnSpc>
                <a:spcPct val="120000"/>
              </a:lnSpc>
              <a:buFont typeface="Arial" panose="020B0604020202020204" pitchFamily="34" charset="0"/>
              <a:buNone/>
              <a:defRPr/>
            </a:pPr>
            <a:r>
              <a:rPr lang="en-US" sz="3800" dirty="0">
                <a:latin typeface="+mj-lt"/>
              </a:rPr>
              <a:t>Learn more at </a:t>
            </a:r>
            <a:r>
              <a:rPr lang="en-US" sz="3800" i="1" dirty="0" err="1">
                <a:latin typeface="+mj-lt"/>
              </a:rPr>
              <a:t>Discprofile.com</a:t>
            </a:r>
            <a:endParaRPr lang="en-US" sz="3800" dirty="0">
              <a:latin typeface="+mj-lt"/>
            </a:endParaRPr>
          </a:p>
        </p:txBody>
      </p:sp>
      <p:pic>
        <p:nvPicPr>
          <p:cNvPr id="79875" name="Picture Placeholder 5"/>
          <p:cNvPicPr>
            <a:picLocks noGrp="1" noChangeAspect="1"/>
          </p:cNvPicPr>
          <p:nvPr>
            <p:ph type="pic" sz="quarter" idx="11"/>
          </p:nvPr>
        </p:nvPicPr>
        <p:blipFill>
          <a:blip r:embed="rId2"/>
          <a:srcRect l="-613" t="-32216" r="310" b="2"/>
          <a:stretch>
            <a:fillRect/>
          </a:stretch>
        </p:blipFill>
        <p:spPr>
          <a:xfrm>
            <a:off x="8434388" y="1700213"/>
            <a:ext cx="3236912" cy="34575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Great teams do not hold back with one another. They are unafraid to air their dirty laundry. They admit their mistakes, their weaknesses, and their concerns without fear of reprisal.</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spcBef>
                <a:spcPts val="3000"/>
              </a:spcBef>
              <a:buFont typeface="Arial" panose="020B0604020202020204" pitchFamily="34" charset="0"/>
              <a:buNone/>
              <a:defRPr/>
            </a:pPr>
            <a:r>
              <a:rPr lang="en-US" dirty="0"/>
              <a:t>Vulnerability is often seen as a weakness; it’s actually a sign of strength. People who are genuinely open and transparent prove that they have the confidence and </a:t>
            </a:r>
            <a:br>
              <a:rPr lang="en-US" dirty="0"/>
            </a:br>
            <a:r>
              <a:rPr lang="en-US" dirty="0"/>
              <a:t>self-esteem to allow others to see them as they really are, warts and all.</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a:t>
            </a:r>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85000" lnSpcReduction="10000"/>
          </a:bodyPr>
          <a:lstStyle/>
          <a:p>
            <a:pPr fontAlgn="auto">
              <a:lnSpc>
                <a:spcPct val="120000"/>
              </a:lnSpc>
              <a:buFont typeface="Arial" panose="020B0604020202020204" pitchFamily="34" charset="0"/>
              <a:buNone/>
              <a:defRPr/>
            </a:pPr>
            <a:r>
              <a:rPr lang="en-US" dirty="0"/>
              <a:t>Trust is knowing that when a team member does push you, they're doing it because they care about the team.</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Five Dysfunctions of a Team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Vulnerability-based trust is … where they say and genuinely mean things like “I screwed up,” “I need help,” “Your idea is better than mine,” “I wish I could learn to do that as well as you do,” and even, “I'm sorry.”</a:t>
            </a:r>
          </a:p>
        </p:txBody>
      </p:sp>
      <p:sp>
        <p:nvSpPr>
          <p:cNvPr id="3" name="Text Placeholder 2">
            <a:extLst>
              <a:ext uri="{FF2B5EF4-FFF2-40B4-BE49-F238E27FC236}"/>
            </a:extLst>
          </p:cNvPr>
          <p:cNvSpPr>
            <a:spLocks noGrp="1"/>
          </p:cNvSpPr>
          <p:nvPr>
            <p:ph type="body" sz="quarter" idx="14"/>
          </p:nvPr>
        </p:nvSpPr>
        <p:spPr>
          <a:xfrm>
            <a:off x="1118623" y="5214884"/>
            <a:ext cx="10285251" cy="583749"/>
          </a:xfrm>
        </p:spPr>
        <p:txBody>
          <a:bodyPr rtlCol="0"/>
          <a:lstStyle/>
          <a:p>
            <a:pPr fontAlgn="auto">
              <a:defRPr/>
            </a:pPr>
            <a:r>
              <a:rPr lang="en-US" dirty="0"/>
              <a:t>Patrick Lencioni, </a:t>
            </a:r>
            <a:r>
              <a:rPr lang="en-US" i="1" dirty="0"/>
              <a:t>The Advantage</a:t>
            </a:r>
          </a:p>
        </p:txBody>
      </p:sp>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178</TotalTime>
  <Words>1384</Words>
  <Application>Microsoft Macintosh PowerPoint</Application>
  <PresentationFormat>Custom</PresentationFormat>
  <Paragraphs>58</Paragraphs>
  <Slides>53</Slides>
  <Notes>0</Notes>
  <HiddenSlides>0</HiddenSlides>
  <MMClips>0</MMClips>
  <ScaleCrop>false</ScaleCrop>
  <HeadingPairs>
    <vt:vector size="6" baseType="variant">
      <vt:variant>
        <vt:lpstr>Fonts Used</vt:lpstr>
      </vt:variant>
      <vt:variant>
        <vt:i4>4</vt:i4>
      </vt:variant>
      <vt:variant>
        <vt:lpstr>Design Template</vt:lpstr>
      </vt:variant>
      <vt:variant>
        <vt:i4>20</vt:i4>
      </vt:variant>
      <vt:variant>
        <vt:lpstr>Slide Titles</vt:lpstr>
      </vt:variant>
      <vt:variant>
        <vt:i4>53</vt:i4>
      </vt:variant>
    </vt:vector>
  </HeadingPairs>
  <TitlesOfParts>
    <vt:vector size="77" baseType="lpstr">
      <vt:lpstr>Proxima Nova</vt:lpstr>
      <vt:lpstr>Arial</vt:lpstr>
      <vt:lpstr>Abril Titling</vt:lpstr>
      <vt:lpstr>Calibri</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Patrick Lencioni quotes</vt:lpstr>
      <vt:lpstr>Slide 2</vt:lpstr>
      <vt:lpstr>Slide 3</vt:lpstr>
      <vt:lpstr>Patrick Lencioni on  Trust</vt:lpstr>
      <vt:lpstr>Slide 5</vt:lpstr>
      <vt:lpstr>Slide 6</vt:lpstr>
      <vt:lpstr>Slide 7</vt:lpstr>
      <vt:lpstr>Slide 8</vt:lpstr>
      <vt:lpstr>Slide 9</vt:lpstr>
      <vt:lpstr>Slide 10</vt:lpstr>
      <vt:lpstr>Slide 11</vt:lpstr>
      <vt:lpstr>Patrick Lencioni on  Conflict</vt:lpstr>
      <vt:lpstr>Slide 13</vt:lpstr>
      <vt:lpstr>Slide 14</vt:lpstr>
      <vt:lpstr>Slide 15</vt:lpstr>
      <vt:lpstr>Slide 16</vt:lpstr>
      <vt:lpstr>Slide 17</vt:lpstr>
      <vt:lpstr>Slide 18</vt:lpstr>
      <vt:lpstr>Patrick Lencioni on  Commitment</vt:lpstr>
      <vt:lpstr>Slide 20</vt:lpstr>
      <vt:lpstr>Slide 21</vt:lpstr>
      <vt:lpstr>Slide 22</vt:lpstr>
      <vt:lpstr>Slide 23</vt:lpstr>
      <vt:lpstr>Slide 24</vt:lpstr>
      <vt:lpstr>Patrick Lencioni on  Accountability</vt:lpstr>
      <vt:lpstr>Slide 26</vt:lpstr>
      <vt:lpstr>Slide 27</vt:lpstr>
      <vt:lpstr>Slide 28</vt:lpstr>
      <vt:lpstr>Slide 29</vt:lpstr>
      <vt:lpstr>Slide 30</vt:lpstr>
      <vt:lpstr>Slide 31</vt:lpstr>
      <vt:lpstr>Slide 32</vt:lpstr>
      <vt:lpstr>Patrick Lencioni on  Results</vt:lpstr>
      <vt:lpstr>Slide 34</vt:lpstr>
      <vt:lpstr>Slide 35</vt:lpstr>
      <vt:lpstr>Slide 36</vt:lpstr>
      <vt:lpstr>Slide 37</vt:lpstr>
      <vt:lpstr>Patrick Lencioni on  Culture</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Patrick Lencioni</vt:lpstr>
      <vt:lpstr>The Five Behaviors®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Xteen</cp:lastModifiedBy>
  <cp:revision>37</cp:revision>
  <dcterms:created xsi:type="dcterms:W3CDTF">2020-09-23T19:32:45Z</dcterms:created>
  <dcterms:modified xsi:type="dcterms:W3CDTF">2020-10-07T16:46:41Z</dcterms:modified>
</cp:coreProperties>
</file>