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52"/>
  </p:notesMasterIdLst>
  <p:sldIdLst>
    <p:sldId id="263" r:id="rId2"/>
    <p:sldId id="311" r:id="rId3"/>
    <p:sldId id="316" r:id="rId4"/>
    <p:sldId id="304" r:id="rId5"/>
    <p:sldId id="296" r:id="rId6"/>
    <p:sldId id="309" r:id="rId7"/>
    <p:sldId id="313" r:id="rId8"/>
    <p:sldId id="261" r:id="rId9"/>
    <p:sldId id="314" r:id="rId10"/>
    <p:sldId id="317" r:id="rId11"/>
    <p:sldId id="293" r:id="rId12"/>
    <p:sldId id="318" r:id="rId13"/>
    <p:sldId id="265" r:id="rId14"/>
    <p:sldId id="319" r:id="rId15"/>
    <p:sldId id="294" r:id="rId16"/>
    <p:sldId id="321" r:id="rId17"/>
    <p:sldId id="320" r:id="rId18"/>
    <p:sldId id="323" r:id="rId19"/>
    <p:sldId id="324" r:id="rId20"/>
    <p:sldId id="325" r:id="rId21"/>
    <p:sldId id="322" r:id="rId22"/>
    <p:sldId id="326" r:id="rId23"/>
    <p:sldId id="328" r:id="rId24"/>
    <p:sldId id="295" r:id="rId25"/>
    <p:sldId id="329" r:id="rId26"/>
    <p:sldId id="298" r:id="rId27"/>
    <p:sldId id="330" r:id="rId28"/>
    <p:sldId id="299" r:id="rId29"/>
    <p:sldId id="331" r:id="rId30"/>
    <p:sldId id="332" r:id="rId31"/>
    <p:sldId id="333" r:id="rId32"/>
    <p:sldId id="334" r:id="rId33"/>
    <p:sldId id="307" r:id="rId34"/>
    <p:sldId id="335" r:id="rId35"/>
    <p:sldId id="264" r:id="rId36"/>
    <p:sldId id="336" r:id="rId37"/>
    <p:sldId id="297" r:id="rId38"/>
    <p:sldId id="337" r:id="rId39"/>
    <p:sldId id="327" r:id="rId40"/>
    <p:sldId id="339" r:id="rId41"/>
    <p:sldId id="338" r:id="rId42"/>
    <p:sldId id="341" r:id="rId43"/>
    <p:sldId id="340" r:id="rId44"/>
    <p:sldId id="343" r:id="rId45"/>
    <p:sldId id="342" r:id="rId46"/>
    <p:sldId id="344" r:id="rId47"/>
    <p:sldId id="300" r:id="rId48"/>
    <p:sldId id="292" r:id="rId49"/>
    <p:sldId id="345" r:id="rId50"/>
    <p:sldId id="346" r:id="rId5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AF4"/>
    <a:srgbClr val="FFFFFF"/>
    <a:srgbClr val="2B216D"/>
    <a:srgbClr val="929292"/>
    <a:srgbClr val="050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9" autoAdjust="0"/>
    <p:restoredTop sz="94538"/>
  </p:normalViewPr>
  <p:slideViewPr>
    <p:cSldViewPr snapToGrid="0" snapToObjects="1">
      <p:cViewPr varScale="1">
        <p:scale>
          <a:sx n="90" d="100"/>
          <a:sy n="90" d="100"/>
        </p:scale>
        <p:origin x="-72" y="-80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6E7E615-377D-4122-B916-C02DC9FFCC4C}" type="datetimeFigureOut">
              <a:rPr lang="en-US"/>
              <a:pPr>
                <a:defRPr/>
              </a:pPr>
              <a:t>10/5/2020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C666461-218A-4F47-A863-C4EDA3017DF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a:extLst>
              <a:ext uri="{FF2B5EF4-FFF2-40B4-BE49-F238E27FC236}"/>
            </a:extLst>
          </p:cNvPr>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F899B35E-6443-4A4C-A1FA-F8A2AA0771E9}"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a:extLst>
              <a:ext uri="{FF2B5EF4-FFF2-40B4-BE49-F238E27FC236}"/>
            </a:extLst>
          </p:cNvPr>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a:extLst>
              <a:ext uri="{FF2B5EF4-FFF2-40B4-BE49-F238E27FC236}"/>
            </a:extLst>
          </p:cNvPr>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a:extLst>
              <a:ext uri="{FF2B5EF4-FFF2-40B4-BE49-F238E27FC236}"/>
            </a:extLst>
          </p:cNvPr>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a:extLst>
              <a:ext uri="{FF2B5EF4-FFF2-40B4-BE49-F238E27FC236}"/>
            </a:extLst>
          </p:cNvPr>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a:extLst>
              <a:ext uri="{FF2B5EF4-FFF2-40B4-BE49-F238E27FC236}"/>
            </a:extLst>
          </p:cNvPr>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a:extLst>
              <a:ext uri="{FF2B5EF4-FFF2-40B4-BE49-F238E27FC236}"/>
            </a:extLst>
          </p:cNvPr>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a:extLst>
              <a:ext uri="{FF2B5EF4-FFF2-40B4-BE49-F238E27FC236}"/>
            </a:extLst>
          </p:cNvPr>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a:extLst>
              <a:ext uri="{FF2B5EF4-FFF2-40B4-BE49-F238E27FC236}"/>
            </a:extLst>
          </p:cNvPr>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a:extLst>
              <a:ext uri="{FF2B5EF4-FFF2-40B4-BE49-F238E27FC236}"/>
            </a:extLst>
          </p:cNvPr>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90D93A8B-DA08-48FA-B39C-8F0BFAC6AD1F}"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a:extLst>
              <a:ext uri="{FF2B5EF4-FFF2-40B4-BE49-F238E27FC236}"/>
            </a:extLst>
          </p:cNvPr>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9355EBCE-6ABF-476D-ADD3-14DCD7C0864A}"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a:extLst>
              <a:ext uri="{FF2B5EF4-FFF2-40B4-BE49-F238E27FC236}"/>
            </a:extLst>
          </p:cNvPr>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FBA80A85-AF8F-488F-ADD3-D612A795EE2C}"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D0EFBBC8-FBE0-4068-82D0-D754B7105C44}"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731DC2E9-062D-47B6-8E75-5ECCCDE1A477}"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a:extLst>
              <a:ext uri="{FF2B5EF4-FFF2-40B4-BE49-F238E27FC236}"/>
            </a:extLst>
          </p:cNvPr>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a:extLst>
              <a:ext uri="{FF2B5EF4-FFF2-40B4-BE49-F238E27FC236}"/>
            </a:extLst>
          </p:cNvPr>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a:extLst>
              <a:ext uri="{FF2B5EF4-FFF2-40B4-BE49-F238E27FC236}"/>
            </a:extLst>
          </p:cNvPr>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a:extLst>
              <a:ext uri="{FF2B5EF4-FFF2-40B4-BE49-F238E27FC236}"/>
            </a:extLst>
          </p:cNvPr>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extLst>
          </p:cNvPr>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22D5FB9E-EAAB-4E04-B748-80D331349F84}"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a:extLst>
              <a:ext uri="{FF2B5EF4-FFF2-40B4-BE49-F238E27FC236}"/>
            </a:extLst>
          </p:cNvPr>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a:extLst>
              <a:ext uri="{FF2B5EF4-FFF2-40B4-BE49-F238E27FC236}"/>
            </a:extLst>
          </p:cNvPr>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extLst>
          </p:cNvPr>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a:extLst>
              <a:ext uri="{FF2B5EF4-FFF2-40B4-BE49-F238E27FC236}"/>
            </a:extLst>
          </p:cNvPr>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a:extLst>
              <a:ext uri="{FF2B5EF4-FFF2-40B4-BE49-F238E27FC236}"/>
            </a:extLst>
          </p:cNvPr>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a:extLst>
              <a:ext uri="{FF2B5EF4-FFF2-40B4-BE49-F238E27FC236}"/>
            </a:extLst>
          </p:cNvPr>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a:extLst>
              <a:ext uri="{FF2B5EF4-FFF2-40B4-BE49-F238E27FC236}"/>
            </a:extLst>
          </p:cNvPr>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a:extLst>
              <a:ext uri="{FF2B5EF4-FFF2-40B4-BE49-F238E27FC236}"/>
            </a:extLst>
          </p:cNvPr>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a:extLst>
              <a:ext uri="{FF2B5EF4-FFF2-40B4-BE49-F238E27FC236}"/>
            </a:extLst>
          </p:cNvPr>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a:extLst>
              <a:ext uri="{FF2B5EF4-FFF2-40B4-BE49-F238E27FC236}"/>
            </a:extLst>
          </p:cNvPr>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5"/>
          <a:srcRect/>
          <a:stretch>
            <a:fillRect/>
          </a:stretch>
        </p:blipFill>
        <p:spPr bwMode="auto">
          <a:xfrm>
            <a:off x="179388" y="6221413"/>
            <a:ext cx="782637" cy="517525"/>
          </a:xfrm>
          <a:prstGeom prst="rect">
            <a:avLst/>
          </a:prstGeom>
          <a:noFill/>
          <a:ln w="9525">
            <a:noFill/>
            <a:miter lim="800000"/>
            <a:headEnd/>
            <a:tailEnd/>
          </a:ln>
        </p:spPr>
      </p:pic>
      <p:sp>
        <p:nvSpPr>
          <p:cNvPr id="28" name="TextBox 2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193F8239-DD97-49F5-8928-18BE5369421E}"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Lst>
  <p:hf hdr="0" ftr="0" dt="0"/>
  <p:txStyles>
    <p:titleStyle>
      <a:lvl1pPr algn="l" rtl="0" fontAlgn="base">
        <a:lnSpc>
          <a:spcPct val="85000"/>
        </a:lnSpc>
        <a:spcBef>
          <a:spcPct val="0"/>
        </a:spcBef>
        <a:spcAft>
          <a:spcPct val="0"/>
        </a:spcAft>
        <a:defRPr sz="5400" kern="1200" spc="-50">
          <a:solidFill>
            <a:schemeClr val="tx2"/>
          </a:solidFill>
          <a:latin typeface="+mj-lt"/>
          <a:ea typeface="+mj-ea"/>
          <a:cs typeface="+mj-cs"/>
        </a:defRPr>
      </a:lvl1pPr>
      <a:lvl2pPr algn="l" rtl="0" fontAlgn="base">
        <a:lnSpc>
          <a:spcPct val="85000"/>
        </a:lnSpc>
        <a:spcBef>
          <a:spcPct val="0"/>
        </a:spcBef>
        <a:spcAft>
          <a:spcPct val="0"/>
        </a:spcAft>
        <a:defRPr sz="5400">
          <a:solidFill>
            <a:schemeClr val="tx2"/>
          </a:solidFill>
          <a:latin typeface="Abril Titling"/>
        </a:defRPr>
      </a:lvl2pPr>
      <a:lvl3pPr algn="l" rtl="0" fontAlgn="base">
        <a:lnSpc>
          <a:spcPct val="85000"/>
        </a:lnSpc>
        <a:spcBef>
          <a:spcPct val="0"/>
        </a:spcBef>
        <a:spcAft>
          <a:spcPct val="0"/>
        </a:spcAft>
        <a:defRPr sz="5400">
          <a:solidFill>
            <a:schemeClr val="tx2"/>
          </a:solidFill>
          <a:latin typeface="Abril Titling"/>
        </a:defRPr>
      </a:lvl3pPr>
      <a:lvl4pPr algn="l" rtl="0" fontAlgn="base">
        <a:lnSpc>
          <a:spcPct val="85000"/>
        </a:lnSpc>
        <a:spcBef>
          <a:spcPct val="0"/>
        </a:spcBef>
        <a:spcAft>
          <a:spcPct val="0"/>
        </a:spcAft>
        <a:defRPr sz="5400">
          <a:solidFill>
            <a:schemeClr val="tx2"/>
          </a:solidFill>
          <a:latin typeface="Abril Titling"/>
        </a:defRPr>
      </a:lvl4pPr>
      <a:lvl5pPr algn="l" rtl="0" fontAlgn="base">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fontAlgn="base">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n.wikipedia.org/wiki/Blind_men_and_an_elephant"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hyperlink" Target="https://hbr.org/2007/07/the-making-of-an-expert" TargetMode="External"/><Relationship Id="rId3" Type="http://schemas.openxmlformats.org/officeDocument/2006/relationships/hyperlink" Target="https://hbr.org/2012/07/conflict-keeps-teams-at-the-to" TargetMode="External"/><Relationship Id="rId7" Type="http://schemas.openxmlformats.org/officeDocument/2006/relationships/hyperlink" Target="http://www.forbes.com/sites/davidroth/2013/07/29/supporting-healthy-conflict-in-the-workplace/" TargetMode="External"/><Relationship Id="rId2" Type="http://schemas.openxmlformats.org/officeDocument/2006/relationships/hyperlink" Target="https://hbr.org/2017/01/if-your-team-agrees-on-everything-working-together-is-pointless" TargetMode="External"/><Relationship Id="rId1" Type="http://schemas.openxmlformats.org/officeDocument/2006/relationships/slideLayout" Target="../slideLayouts/slideLayout14.xml"/><Relationship Id="rId6" Type="http://schemas.openxmlformats.org/officeDocument/2006/relationships/hyperlink" Target="https://www.google.com/url?sa=t&amp;rct=j&amp;q=&amp;esrc=s&amp;source=web&amp;cd=1&amp;cad=rja&amp;uact=8&amp;sqi=2&amp;ved=0CB4QFjAA&amp;url=https://hbr.org/2014/06/collective-genius&amp;ei=zuOUVPX8MIySyQTxnYKYAw&amp;usg=AFQjCNGOea7KkBwI0N9brRW8byfSlG1DxA&amp;sig2=kN0ml2JcG-VyYec-_Nv5jg" TargetMode="External"/><Relationship Id="rId5" Type="http://schemas.openxmlformats.org/officeDocument/2006/relationships/hyperlink" Target="https://hbr.org/2001/07/taking-the-stress-out-of-stressful-conversations" TargetMode="External"/><Relationship Id="rId10" Type="http://schemas.openxmlformats.org/officeDocument/2006/relationships/hyperlink" Target="https://work.qz.com/1096063/the-mean-man-advantage/" TargetMode="External"/><Relationship Id="rId4" Type="http://schemas.openxmlformats.org/officeDocument/2006/relationships/hyperlink" Target="https://hbr.org/2014/06/why-we-fight-at-work" TargetMode="External"/><Relationship Id="rId9" Type="http://schemas.openxmlformats.org/officeDocument/2006/relationships/hyperlink" Target="https://hbr.org/2014/05/win-at-workplace-conflic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35475" y="4857750"/>
            <a:ext cx="7250113" cy="876300"/>
          </a:xfrm>
        </p:spPr>
        <p:txBody>
          <a:bodyPr/>
          <a:lstStyle/>
          <a:p>
            <a:pPr fontAlgn="auto">
              <a:spcAft>
                <a:spcPts val="0"/>
              </a:spcAft>
              <a:defRPr/>
            </a:pPr>
            <a:r>
              <a:rPr lang="en-US" dirty="0"/>
              <a:t>Quotes about conflict</a:t>
            </a:r>
          </a:p>
        </p:txBody>
      </p:sp>
      <p:pic>
        <p:nvPicPr>
          <p:cNvPr id="26626" name="Picture 4" descr="Faclitator with engaged learners"/>
          <p:cNvPicPr>
            <a:picLocks noGrp="1" noChangeAspect="1" noChangeArrowheads="1"/>
          </p:cNvPicPr>
          <p:nvPr>
            <p:ph type="pic" sz="quarter" idx="11"/>
          </p:nvPr>
        </p:nvPicPr>
        <p:blipFill>
          <a:blip r:embed="rId2"/>
          <a:srcRect t="7761" b="7761"/>
          <a:stretch>
            <a:fillRect/>
          </a:stretch>
        </p:blipFill>
        <p:spPr>
          <a:xfrm>
            <a:off x="0" y="0"/>
            <a:ext cx="10899775" cy="4603750"/>
          </a:xfrm>
          <a:prstGeom prst="rect">
            <a:avLst/>
          </a:prstGeom>
          <a:noFill/>
        </p:spPr>
      </p:pic>
      <p:sp>
        <p:nvSpPr>
          <p:cNvPr id="26627" name="Text Placeholder 3"/>
          <p:cNvSpPr>
            <a:spLocks noGrp="1"/>
          </p:cNvSpPr>
          <p:nvPr>
            <p:ph type="body" sz="quarter" idx="10"/>
          </p:nvPr>
        </p:nvSpPr>
        <p:spPr>
          <a:xfrm>
            <a:off x="4564063" y="5705475"/>
            <a:ext cx="7893050" cy="411163"/>
          </a:xfrm>
        </p:spPr>
        <p:txBody>
          <a:bodyPr/>
          <a:lstStyle/>
          <a:p>
            <a:r>
              <a:rPr lang="en-US" smtClean="0"/>
              <a:t>Conflict </a:t>
            </a:r>
            <a:r>
              <a:rPr lang="en-US" i="1" smtClean="0"/>
              <a:t>can </a:t>
            </a:r>
            <a:r>
              <a:rPr lang="en-US" smtClean="0"/>
              <a:t>be productive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extLst>
          </p:cNvPr>
          <p:cNvPicPr>
            <a:picLocks noChangeAspect="1"/>
          </p:cNvPicPr>
          <p:nvPr/>
        </p:nvPicPr>
        <p:blipFill rotWithShape="1">
          <a:blip r:embed="rId2" cstate="print">
            <a:extLst>
              <a:ext uri="{28A0092B-C50C-407E-A947-70E740481C1C}"/>
            </a:extLst>
          </a:blip>
          <a:srcRect l="13866" r="10855"/>
          <a:stretch/>
        </p:blipFill>
        <p:spPr>
          <a:xfrm>
            <a:off x="8346331" y="2286000"/>
            <a:ext cx="3446055" cy="3456432"/>
          </a:xfrm>
          <a:prstGeom prst="ellipse">
            <a:avLst/>
          </a:prstGeom>
        </p:spPr>
      </p:pic>
      <p:sp>
        <p:nvSpPr>
          <p:cNvPr id="2" name="Title 1">
            <a:extLst>
              <a:ext uri="{FF2B5EF4-FFF2-40B4-BE49-F238E27FC236}"/>
            </a:extLst>
          </p:cNvPr>
          <p:cNvSpPr>
            <a:spLocks noGrp="1"/>
          </p:cNvSpPr>
          <p:nvPr>
            <p:ph type="ctrTitle"/>
          </p:nvPr>
        </p:nvSpPr>
        <p:spPr>
          <a:xfrm>
            <a:off x="1233488" y="1760538"/>
            <a:ext cx="8169275" cy="1668462"/>
          </a:xfrm>
        </p:spPr>
        <p:txBody>
          <a:bodyPr/>
          <a:lstStyle/>
          <a:p>
            <a:pPr fontAlgn="auto">
              <a:spcAft>
                <a:spcPts val="0"/>
              </a:spcAft>
              <a:defRPr/>
            </a:pPr>
            <a:r>
              <a:rPr lang="en-US" dirty="0"/>
              <a:t>Conflict is not comfortable.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92500" lnSpcReduction="10000"/>
          </a:bodyPr>
          <a:lstStyle/>
          <a:p>
            <a:pPr fontAlgn="auto">
              <a:buFont typeface="Arial" panose="020B0604020202020204" pitchFamily="34" charset="0"/>
              <a:buNone/>
              <a:defRPr/>
            </a:pPr>
            <a:r>
              <a:rPr lang="en-US" dirty="0"/>
              <a:t>Conflict is uncomfortable, but it is the source of true innovation and also a critical process in identifying and mitigating risks.</a:t>
            </a:r>
          </a:p>
        </p:txBody>
      </p:sp>
      <p:sp>
        <p:nvSpPr>
          <p:cNvPr id="36866" name="Rectangle 2"/>
          <p:cNvSpPr>
            <a:spLocks noChangeArrowheads="1"/>
          </p:cNvSpPr>
          <p:nvPr/>
        </p:nvSpPr>
        <p:spPr bwMode="auto">
          <a:xfrm>
            <a:off x="1119188" y="5437188"/>
            <a:ext cx="6034087" cy="400050"/>
          </a:xfrm>
          <a:prstGeom prst="rect">
            <a:avLst/>
          </a:prstGeom>
          <a:noFill/>
          <a:ln w="9525">
            <a:noFill/>
            <a:miter lim="800000"/>
            <a:headEnd/>
            <a:tailEnd/>
          </a:ln>
        </p:spPr>
        <p:txBody>
          <a:bodyPr wrap="none"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Liane Davey, psychologist and business strategist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6653213" cy="3454400"/>
          </a:xfrm>
        </p:spPr>
        <p:txBody>
          <a:bodyPr rtlCol="0">
            <a:normAutofit fontScale="70000" lnSpcReduction="20000"/>
          </a:bodyPr>
          <a:lstStyle/>
          <a:p>
            <a:pPr fontAlgn="auto">
              <a:lnSpc>
                <a:spcPct val="120000"/>
              </a:lnSpc>
              <a:buFont typeface="Arial" panose="020B0604020202020204" pitchFamily="34" charset="0"/>
              <a:buNone/>
              <a:defRPr/>
            </a:pPr>
            <a:r>
              <a:rPr lang="en-US" sz="3600" b="1" dirty="0"/>
              <a:t>What are some things that can make you uncomfortable during conflict? </a:t>
            </a:r>
            <a:r>
              <a:rPr lang="en-US" sz="3600" dirty="0"/>
              <a:t/>
            </a:r>
            <a:br>
              <a:rPr lang="en-US" sz="3600" dirty="0"/>
            </a:br>
            <a:r>
              <a:rPr lang="en-US" sz="3600" dirty="0"/>
              <a:t>Examples: Yelling, belittling, watching someone cave in, defensiveness, passive-aggression.</a:t>
            </a:r>
          </a:p>
          <a:p>
            <a:pPr fontAlgn="auto">
              <a:lnSpc>
                <a:spcPct val="120000"/>
              </a:lnSpc>
              <a:buFont typeface="Arial" panose="020B0604020202020204" pitchFamily="34" charset="0"/>
              <a:buNone/>
              <a:defRPr/>
            </a:pPr>
            <a:r>
              <a:rPr lang="en-US" sz="3600" b="1" dirty="0"/>
              <a:t>What approaches to conflict do you value? </a:t>
            </a:r>
            <a:r>
              <a:rPr lang="en-US" sz="3600" dirty="0"/>
              <a:t>Examples: staying objective, being straightforward, encouraging open dialogue, being flexible, tact, active listening.</a:t>
            </a:r>
          </a:p>
        </p:txBody>
      </p:sp>
      <p:pic>
        <p:nvPicPr>
          <p:cNvPr id="37891" name="Picture Placeholder 4"/>
          <p:cNvPicPr>
            <a:picLocks noGrp="1" noChangeAspect="1"/>
          </p:cNvPicPr>
          <p:nvPr>
            <p:ph type="pic" sz="quarter" idx="11"/>
          </p:nvPr>
        </p:nvPicPr>
        <p:blipFill>
          <a:blip r:embed="rId2"/>
          <a:srcRect l="-668" r="-1874"/>
          <a:stretch>
            <a:fillRect/>
          </a:stretch>
        </p:blipFill>
        <p:spPr>
          <a:xfrm>
            <a:off x="9047163" y="2641600"/>
            <a:ext cx="2809875" cy="27432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92500" lnSpcReduction="10000"/>
          </a:bodyPr>
          <a:lstStyle/>
          <a:p>
            <a:pPr fontAlgn="auto">
              <a:buFont typeface="Arial" panose="020B0604020202020204" pitchFamily="34" charset="0"/>
              <a:buNone/>
              <a:defRPr/>
            </a:pPr>
            <a:r>
              <a:rPr lang="en-US" dirty="0"/>
              <a:t>Remember that any conflict feels awkward — “healthy” conflict feels no less uncomfortable for being “healthy.”</a:t>
            </a:r>
          </a:p>
        </p:txBody>
      </p:sp>
      <p:sp>
        <p:nvSpPr>
          <p:cNvPr id="38914" name="Rectangle 2"/>
          <p:cNvSpPr>
            <a:spLocks noChangeArrowheads="1"/>
          </p:cNvSpPr>
          <p:nvPr/>
        </p:nvSpPr>
        <p:spPr bwMode="auto">
          <a:xfrm>
            <a:off x="1119188" y="5437188"/>
            <a:ext cx="10467975" cy="400050"/>
          </a:xfrm>
          <a:prstGeom prst="rect">
            <a:avLst/>
          </a:prstGeom>
          <a:noFill/>
          <a:ln w="9525">
            <a:noFill/>
            <a:miter lim="800000"/>
            <a:headEnd/>
            <a:tailEnd/>
          </a:ln>
        </p:spPr>
        <p:txBody>
          <a:bodyPr anchor="ctr">
            <a:spAutoFit/>
          </a:bodyPr>
          <a:lstStyle/>
          <a:p>
            <a:pPr marL="331788" indent="-331788" defTabSz="885825">
              <a:spcBef>
                <a:spcPts val="1100"/>
              </a:spcBef>
            </a:pPr>
            <a:r>
              <a:rPr lang="en-US" altLang="en-US" sz="2000">
                <a:solidFill>
                  <a:schemeClr val="tx2"/>
                </a:solidFill>
                <a:latin typeface="Calibri" pitchFamily="34" charset="0"/>
                <a:cs typeface="Calibri" pitchFamily="34" charset="0"/>
              </a:rPr>
              <a:t>― </a:t>
            </a:r>
            <a:r>
              <a:rPr lang="en-US" sz="2000">
                <a:latin typeface="Proxima Nova"/>
              </a:rPr>
              <a:t>Mark de Rond, </a:t>
            </a:r>
            <a:r>
              <a:rPr lang="en-US" sz="2000" i="1">
                <a:latin typeface="Proxima Nova"/>
              </a:rPr>
              <a:t>Conflict Keeps Teams at the Top of Their Game</a:t>
            </a:r>
            <a:r>
              <a:rPr lang="en-US" sz="2000">
                <a:latin typeface="Proxima Nova"/>
              </a:rPr>
              <a:t>, Harvard Business Review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7097713" cy="3759200"/>
          </a:xfrm>
        </p:spPr>
        <p:txBody>
          <a:bodyPr rtlCol="0">
            <a:normAutofit fontScale="85000" lnSpcReduction="10000"/>
          </a:bodyPr>
          <a:lstStyle/>
          <a:p>
            <a:pPr fontAlgn="auto">
              <a:lnSpc>
                <a:spcPct val="120000"/>
              </a:lnSpc>
              <a:buFont typeface="Arial" panose="020B0604020202020204" pitchFamily="34" charset="0"/>
              <a:buNone/>
              <a:defRPr/>
            </a:pPr>
            <a:r>
              <a:rPr lang="en-US" sz="2800" dirty="0"/>
              <a:t>How does your body respond to destructive conflict?</a:t>
            </a:r>
          </a:p>
          <a:p>
            <a:pPr fontAlgn="auto">
              <a:lnSpc>
                <a:spcPct val="120000"/>
              </a:lnSpc>
              <a:buFont typeface="Arial" panose="020B0604020202020204" pitchFamily="34" charset="0"/>
              <a:buNone/>
              <a:defRPr/>
            </a:pPr>
            <a:r>
              <a:rPr lang="en-US" sz="2800" dirty="0"/>
              <a:t>How does your body respond to constructive conflict?</a:t>
            </a:r>
          </a:p>
          <a:p>
            <a:pPr fontAlgn="auto">
              <a:lnSpc>
                <a:spcPct val="120000"/>
              </a:lnSpc>
              <a:buFont typeface="Arial" panose="020B0604020202020204" pitchFamily="34" charset="0"/>
              <a:buNone/>
              <a:defRPr/>
            </a:pPr>
            <a:r>
              <a:rPr lang="en-US" sz="2800" dirty="0"/>
              <a:t>Can you sense when you’re about to act out of fear, anxiety, or anger?</a:t>
            </a:r>
          </a:p>
          <a:p>
            <a:pPr fontAlgn="auto">
              <a:lnSpc>
                <a:spcPct val="120000"/>
              </a:lnSpc>
              <a:buFont typeface="Arial" panose="020B0604020202020204" pitchFamily="34" charset="0"/>
              <a:buNone/>
              <a:defRPr/>
            </a:pPr>
            <a:r>
              <a:rPr lang="en-US" sz="2800" dirty="0"/>
              <a:t>How can you best act constructively while still feeling uncomfortable?</a:t>
            </a:r>
          </a:p>
        </p:txBody>
      </p:sp>
      <p:pic>
        <p:nvPicPr>
          <p:cNvPr id="39939"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77500" lnSpcReduction="20000"/>
          </a:bodyPr>
          <a:lstStyle/>
          <a:p>
            <a:pPr fontAlgn="auto">
              <a:lnSpc>
                <a:spcPct val="120000"/>
              </a:lnSpc>
              <a:buFont typeface="Arial" panose="020B0604020202020204" pitchFamily="34" charset="0"/>
              <a:buNone/>
              <a:defRPr/>
            </a:pPr>
            <a:r>
              <a:rPr lang="en-US" dirty="0"/>
              <a:t>Fighting with a colleague feels like fighting with a friend or a sibling. Fighting with people who have more or less power than we do feels like bullying.</a:t>
            </a:r>
          </a:p>
        </p:txBody>
      </p:sp>
      <p:sp>
        <p:nvSpPr>
          <p:cNvPr id="40962"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Annie McKee, </a:t>
            </a:r>
            <a:r>
              <a:rPr lang="en-US" sz="2000" i="1">
                <a:latin typeface="Proxima Nova"/>
              </a:rPr>
              <a:t>Why We Fight at Work</a:t>
            </a:r>
            <a:r>
              <a:rPr lang="en-US" sz="2000">
                <a:latin typeface="Proxima Nova"/>
              </a:rPr>
              <a:t>, Harvard Business Review</a:t>
            </a:r>
            <a:endParaRPr lang="en-US" sz="2000" i="1">
              <a:latin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7097713" cy="3759200"/>
          </a:xfrm>
        </p:spPr>
        <p:txBody>
          <a:bodyPr rtlCol="0">
            <a:normAutofit fontScale="92500"/>
          </a:bodyPr>
          <a:lstStyle/>
          <a:p>
            <a:pPr fontAlgn="auto">
              <a:lnSpc>
                <a:spcPct val="120000"/>
              </a:lnSpc>
              <a:buFont typeface="Arial" panose="020B0604020202020204" pitchFamily="34" charset="0"/>
              <a:buNone/>
              <a:defRPr/>
            </a:pPr>
            <a:r>
              <a:rPr lang="en-US" sz="4000" dirty="0"/>
              <a:t>What did you learn about conflict in your home and schools?</a:t>
            </a:r>
          </a:p>
          <a:p>
            <a:pPr fontAlgn="auto">
              <a:lnSpc>
                <a:spcPct val="120000"/>
              </a:lnSpc>
              <a:buFont typeface="Arial" panose="020B0604020202020204" pitchFamily="34" charset="0"/>
              <a:buNone/>
              <a:defRPr/>
            </a:pPr>
            <a:r>
              <a:rPr lang="en-US" sz="4000" dirty="0"/>
              <a:t>Do you ever feel compassion for the other person or people in conflict?</a:t>
            </a:r>
          </a:p>
        </p:txBody>
      </p:sp>
      <p:pic>
        <p:nvPicPr>
          <p:cNvPr id="41987"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62500" lnSpcReduction="20000"/>
          </a:bodyPr>
          <a:lstStyle/>
          <a:p>
            <a:pPr fontAlgn="auto">
              <a:lnSpc>
                <a:spcPct val="120000"/>
              </a:lnSpc>
              <a:buFont typeface="Arial" panose="020B0604020202020204" pitchFamily="34" charset="0"/>
              <a:buNone/>
              <a:defRPr/>
            </a:pPr>
            <a:r>
              <a:rPr lang="en-US" dirty="0"/>
              <a:t>When we are not emotionally entangled in an issue, we know that conflict is normal, that it can be resolved—or at least managed. But when feelings get stirred up, most of us are thrown off balance. </a:t>
            </a:r>
          </a:p>
        </p:txBody>
      </p:sp>
      <p:sp>
        <p:nvSpPr>
          <p:cNvPr id="43010"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Holly Weeks, </a:t>
            </a:r>
            <a:r>
              <a:rPr lang="en-US" sz="2000" i="1">
                <a:latin typeface="Proxima Nova"/>
              </a:rPr>
              <a:t>Taking the Stress Out of Stressful Conversations</a:t>
            </a:r>
            <a:r>
              <a:rPr lang="en-US" sz="2000">
                <a:latin typeface="Proxima Nova"/>
              </a:rPr>
              <a:t>, Harvard Business Review</a:t>
            </a:r>
            <a:endParaRPr lang="en-US" sz="2000" i="1">
              <a:latin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44034" name="Text Placeholder 2"/>
          <p:cNvSpPr>
            <a:spLocks noGrp="1"/>
          </p:cNvSpPr>
          <p:nvPr>
            <p:ph type="body" sz="quarter" idx="10"/>
          </p:nvPr>
        </p:nvSpPr>
        <p:spPr>
          <a:xfrm>
            <a:off x="1327150" y="2286000"/>
            <a:ext cx="7097713" cy="3759200"/>
          </a:xfrm>
        </p:spPr>
        <p:txBody>
          <a:bodyPr/>
          <a:lstStyle/>
          <a:p>
            <a:pPr>
              <a:lnSpc>
                <a:spcPct val="100000"/>
              </a:lnSpc>
            </a:pPr>
            <a:r>
              <a:rPr lang="en-US" sz="4000" smtClean="0"/>
              <a:t>What are some strategies you and your team could try when feelings become overwhelming or when conflict isn’t productive?</a:t>
            </a:r>
          </a:p>
        </p:txBody>
      </p:sp>
      <p:pic>
        <p:nvPicPr>
          <p:cNvPr id="44035"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extLst>
          </p:cNvPr>
          <p:cNvPicPr>
            <a:picLocks noChangeAspect="1"/>
          </p:cNvPicPr>
          <p:nvPr/>
        </p:nvPicPr>
        <p:blipFill rotWithShape="1">
          <a:blip r:embed="rId2"/>
          <a:srcRect/>
          <a:stretch/>
        </p:blipFill>
        <p:spPr>
          <a:xfrm>
            <a:off x="8346331" y="2298164"/>
            <a:ext cx="3446055" cy="3432103"/>
          </a:xfrm>
          <a:prstGeom prst="ellipse">
            <a:avLst/>
          </a:prstGeom>
        </p:spPr>
      </p:pic>
      <p:sp>
        <p:nvSpPr>
          <p:cNvPr id="2" name="Title 1">
            <a:extLst>
              <a:ext uri="{FF2B5EF4-FFF2-40B4-BE49-F238E27FC236}"/>
            </a:extLst>
          </p:cNvPr>
          <p:cNvSpPr>
            <a:spLocks noGrp="1"/>
          </p:cNvSpPr>
          <p:nvPr>
            <p:ph type="ctrTitle"/>
          </p:nvPr>
        </p:nvSpPr>
        <p:spPr>
          <a:xfrm>
            <a:off x="1544638" y="1624013"/>
            <a:ext cx="6451600" cy="2189162"/>
          </a:xfrm>
        </p:spPr>
        <p:txBody>
          <a:bodyPr>
            <a:normAutofit fontScale="90000"/>
          </a:bodyPr>
          <a:lstStyle/>
          <a:p>
            <a:pPr fontAlgn="auto">
              <a:spcAft>
                <a:spcPts val="0"/>
              </a:spcAft>
              <a:defRPr/>
            </a:pPr>
            <a:r>
              <a:rPr lang="en-US" dirty="0"/>
              <a:t>You can choose how you will respond to conflict.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sz="quarter" idx="10"/>
          </p:nvPr>
        </p:nvSpPr>
        <p:spPr>
          <a:xfrm>
            <a:off x="1327150" y="2286000"/>
            <a:ext cx="6653213" cy="3454400"/>
          </a:xfrm>
        </p:spPr>
        <p:txBody>
          <a:bodyPr/>
          <a:lstStyle/>
          <a:p>
            <a:r>
              <a:rPr lang="en-US" sz="3600" smtClean="0"/>
              <a:t>These quotes can be used to generate discussion before or after learners complete the </a:t>
            </a:r>
            <a:r>
              <a:rPr lang="en-US" sz="3600" i="1" smtClean="0"/>
              <a:t>Everything DiSC® Productive Conflict </a:t>
            </a:r>
            <a:r>
              <a:rPr lang="en-US" sz="3600" smtClean="0"/>
              <a:t>profile.</a:t>
            </a:r>
          </a:p>
          <a:p>
            <a:r>
              <a:rPr lang="en-US" smtClean="0"/>
              <a:t>Note to facilitators: Have your own answers and stories ready to share.</a:t>
            </a:r>
          </a:p>
          <a:p>
            <a:endParaRPr lang="en-US" smtClean="0"/>
          </a:p>
          <a:p>
            <a:endParaRPr lang="en-US" smtClean="0"/>
          </a:p>
          <a:p>
            <a:endParaRPr lang="en-US" smtClean="0"/>
          </a:p>
        </p:txBody>
      </p:sp>
      <p:pic>
        <p:nvPicPr>
          <p:cNvPr id="27650" name="Picture Placeholder 4"/>
          <p:cNvPicPr>
            <a:picLocks noGrp="1" noChangeAspect="1"/>
          </p:cNvPicPr>
          <p:nvPr>
            <p:ph type="pic" sz="quarter" idx="11"/>
          </p:nvPr>
        </p:nvPicPr>
        <p:blipFill>
          <a:blip r:embed="rId2"/>
          <a:srcRect l="49" r="49"/>
          <a:stretch>
            <a:fillRect/>
          </a:stretch>
        </p:blipFill>
        <p:spPr>
          <a:xfrm>
            <a:off x="8458200" y="2286000"/>
            <a:ext cx="3235325" cy="3454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46082" name="Text Placeholder 2"/>
          <p:cNvSpPr>
            <a:spLocks noGrp="1"/>
          </p:cNvSpPr>
          <p:nvPr>
            <p:ph type="body" sz="quarter" idx="10"/>
          </p:nvPr>
        </p:nvSpPr>
        <p:spPr>
          <a:xfrm>
            <a:off x="1327150" y="2286000"/>
            <a:ext cx="7097713" cy="3759200"/>
          </a:xfrm>
        </p:spPr>
        <p:txBody>
          <a:bodyPr/>
          <a:lstStyle/>
          <a:p>
            <a:pPr>
              <a:lnSpc>
                <a:spcPct val="100000"/>
              </a:lnSpc>
            </a:pPr>
            <a:r>
              <a:rPr lang="en-US" sz="4000" smtClean="0"/>
              <a:t>What does the following quote mean to you?</a:t>
            </a:r>
          </a:p>
        </p:txBody>
      </p:sp>
      <p:pic>
        <p:nvPicPr>
          <p:cNvPr id="46083"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dirty="0"/>
              <a:t>Conflict is inevitable, but combat is optional.</a:t>
            </a:r>
          </a:p>
        </p:txBody>
      </p:sp>
      <p:sp>
        <p:nvSpPr>
          <p:cNvPr id="47106"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Max Lucado</a:t>
            </a:r>
            <a:endParaRPr lang="en-US" sz="2000" i="1">
              <a:latin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62500" lnSpcReduction="20000"/>
          </a:bodyPr>
          <a:lstStyle/>
          <a:p>
            <a:pPr fontAlgn="auto">
              <a:lnSpc>
                <a:spcPct val="120000"/>
              </a:lnSpc>
              <a:buFont typeface="Arial" panose="020B0604020202020204" pitchFamily="34" charset="0"/>
              <a:buNone/>
              <a:defRPr/>
            </a:pPr>
            <a:r>
              <a:rPr lang="en-US" dirty="0"/>
              <a:t>We all know from past experience, for instance, what kinds of conversations and people we handle badly. … Once you know what your danger zones are, you can anticipate your vulnerability and improve your response.</a:t>
            </a:r>
          </a:p>
        </p:txBody>
      </p:sp>
      <p:sp>
        <p:nvSpPr>
          <p:cNvPr id="48130"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Holly Weeks, </a:t>
            </a:r>
            <a:r>
              <a:rPr lang="en-US" sz="2000" i="1">
                <a:latin typeface="Proxima Nova"/>
              </a:rPr>
              <a:t>Taking the Stress Out of Stressful Conversations</a:t>
            </a:r>
            <a:r>
              <a:rPr lang="en-US" sz="2000">
                <a:latin typeface="Proxima Nova"/>
              </a:rPr>
              <a:t>, Harvard Business Review</a:t>
            </a:r>
            <a:endParaRPr lang="en-US" sz="2000" i="1">
              <a:latin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49154" name="Text Placeholder 2"/>
          <p:cNvSpPr>
            <a:spLocks noGrp="1"/>
          </p:cNvSpPr>
          <p:nvPr>
            <p:ph type="body" sz="quarter" idx="10"/>
          </p:nvPr>
        </p:nvSpPr>
        <p:spPr>
          <a:xfrm>
            <a:off x="1327150" y="2130425"/>
            <a:ext cx="7097713" cy="3759200"/>
          </a:xfrm>
        </p:spPr>
        <p:txBody>
          <a:bodyPr/>
          <a:lstStyle/>
          <a:p>
            <a:pPr>
              <a:lnSpc>
                <a:spcPct val="120000"/>
              </a:lnSpc>
            </a:pPr>
            <a:r>
              <a:rPr lang="en-US" sz="2800" smtClean="0"/>
              <a:t>How can we learn more about our “danger zones”? What triggers them? What is your </a:t>
            </a:r>
            <a:br>
              <a:rPr lang="en-US" sz="2800" smtClean="0"/>
            </a:br>
            <a:r>
              <a:rPr lang="en-US" sz="2800" smtClean="0"/>
              <a:t>go-to positive response? What’s your typical negative response?</a:t>
            </a:r>
          </a:p>
          <a:p>
            <a:pPr>
              <a:lnSpc>
                <a:spcPct val="120000"/>
              </a:lnSpc>
            </a:pPr>
            <a:r>
              <a:rPr lang="en-US" sz="2000" smtClean="0"/>
              <a:t>Positive examples: straightforward with my opinions, focus on the facts, am empathetic, am tactful.</a:t>
            </a:r>
          </a:p>
          <a:p>
            <a:pPr>
              <a:lnSpc>
                <a:spcPct val="120000"/>
              </a:lnSpc>
            </a:pPr>
            <a:r>
              <a:rPr lang="en-US" sz="2000" smtClean="0"/>
              <a:t>Negative examples: impatient, defensive, critical, withdraws, becomes dramatic, overpowers.</a:t>
            </a:r>
          </a:p>
        </p:txBody>
      </p:sp>
      <p:pic>
        <p:nvPicPr>
          <p:cNvPr id="49155"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dirty="0"/>
              <a:t>Collaboration should involve passionate disagreement.</a:t>
            </a:r>
          </a:p>
        </p:txBody>
      </p:sp>
      <p:sp>
        <p:nvSpPr>
          <p:cNvPr id="50178"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Hill, Brandeau, Truelove, and Lineback, </a:t>
            </a:r>
            <a:r>
              <a:rPr lang="en-US" sz="2000" i="1">
                <a:latin typeface="Proxima Nova"/>
              </a:rPr>
              <a:t>Collective Genius</a:t>
            </a:r>
            <a:r>
              <a:rPr lang="en-US" sz="2000">
                <a:latin typeface="Proxima Nova"/>
              </a:rPr>
              <a:t>, Harvard Business Review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7097713" cy="3759200"/>
          </a:xfrm>
        </p:spPr>
        <p:txBody>
          <a:bodyPr rtlCol="0">
            <a:normAutofit fontScale="85000" lnSpcReduction="20000"/>
          </a:bodyPr>
          <a:lstStyle/>
          <a:p>
            <a:pPr fontAlgn="auto">
              <a:lnSpc>
                <a:spcPct val="120000"/>
              </a:lnSpc>
              <a:buFont typeface="Arial" panose="020B0604020202020204" pitchFamily="34" charset="0"/>
              <a:buNone/>
              <a:defRPr/>
            </a:pPr>
            <a:r>
              <a:rPr lang="en-US" sz="4000" dirty="0"/>
              <a:t>Have you ever stayed silent because you didn’t want to disrupt the group? Have you ever gone along with something you didn’t quite understand or agree with? Have you ever tacitly agreed to something but privately worked against it?</a:t>
            </a:r>
          </a:p>
        </p:txBody>
      </p:sp>
      <p:pic>
        <p:nvPicPr>
          <p:cNvPr id="51203"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000" dirty="0"/>
              <a:t>[Healthy conflict is] built on the rules and code of ethics established as part of company culture. These must be built into your into your company’s cultural DNA from day one on a foundation of trust and respect.</a:t>
            </a:r>
          </a:p>
        </p:txBody>
      </p:sp>
      <p:sp>
        <p:nvSpPr>
          <p:cNvPr id="52226"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David Roth, </a:t>
            </a:r>
            <a:r>
              <a:rPr lang="en-US" sz="2000" i="1">
                <a:latin typeface="Proxima Nova"/>
              </a:rPr>
              <a:t>Supporting Healthy Conflict in the Workplace</a:t>
            </a:r>
            <a:r>
              <a:rPr lang="en-US" sz="2000">
                <a:latin typeface="Proxima Nova"/>
              </a:rPr>
              <a:t>, Forbes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53250" name="Text Placeholder 2"/>
          <p:cNvSpPr>
            <a:spLocks noGrp="1"/>
          </p:cNvSpPr>
          <p:nvPr>
            <p:ph type="body" sz="quarter" idx="10"/>
          </p:nvPr>
        </p:nvSpPr>
        <p:spPr>
          <a:xfrm>
            <a:off x="1327150" y="2286000"/>
            <a:ext cx="7097713" cy="3759200"/>
          </a:xfrm>
        </p:spPr>
        <p:txBody>
          <a:bodyPr/>
          <a:lstStyle/>
          <a:p>
            <a:pPr>
              <a:lnSpc>
                <a:spcPct val="100000"/>
              </a:lnSpc>
            </a:pPr>
            <a:r>
              <a:rPr lang="en-US" sz="4000" smtClean="0"/>
              <a:t>What are your team’s rules of engagement? If you have never discussed them or reviewed them, now is a good time to begin.</a:t>
            </a:r>
          </a:p>
        </p:txBody>
      </p:sp>
      <p:pic>
        <p:nvPicPr>
          <p:cNvPr id="53251"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6000" dirty="0"/>
              <a:t>Healthy conflict is impossible with a bully.</a:t>
            </a:r>
          </a:p>
        </p:txBody>
      </p:sp>
      <p:sp>
        <p:nvSpPr>
          <p:cNvPr id="54274"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David Roth, </a:t>
            </a:r>
            <a:r>
              <a:rPr lang="en-US" sz="2000" i="1">
                <a:latin typeface="Proxima Nova"/>
              </a:rPr>
              <a:t>Supporting Healthy Conflict in the Workplace</a:t>
            </a:r>
            <a:r>
              <a:rPr lang="en-US" sz="2000">
                <a:latin typeface="Proxima Nova"/>
              </a:rPr>
              <a:t>, Forbes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55298" name="Text Placeholder 2"/>
          <p:cNvSpPr>
            <a:spLocks noGrp="1"/>
          </p:cNvSpPr>
          <p:nvPr>
            <p:ph type="body" sz="quarter" idx="10"/>
          </p:nvPr>
        </p:nvSpPr>
        <p:spPr>
          <a:xfrm>
            <a:off x="1327150" y="2286000"/>
            <a:ext cx="7097713" cy="3759200"/>
          </a:xfrm>
        </p:spPr>
        <p:txBody>
          <a:bodyPr/>
          <a:lstStyle/>
          <a:p>
            <a:pPr>
              <a:lnSpc>
                <a:spcPct val="100000"/>
              </a:lnSpc>
            </a:pPr>
            <a:r>
              <a:rPr lang="en-US" sz="4000" smtClean="0"/>
              <a:t>How will your team hold each other accountable for inappropriate behavior during conflict?</a:t>
            </a:r>
          </a:p>
        </p:txBody>
      </p:sp>
      <p:pic>
        <p:nvPicPr>
          <p:cNvPr id="55299"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233488" y="1760538"/>
            <a:ext cx="8169275" cy="876300"/>
          </a:xfrm>
        </p:spPr>
        <p:txBody>
          <a:bodyPr/>
          <a:lstStyle/>
          <a:p>
            <a:pPr fontAlgn="auto">
              <a:spcAft>
                <a:spcPts val="0"/>
              </a:spcAft>
              <a:defRPr/>
            </a:pPr>
            <a:r>
              <a:rPr lang="en-US" dirty="0"/>
              <a:t>The need for conflict</a:t>
            </a:r>
          </a:p>
        </p:txBody>
      </p:sp>
      <p:sp>
        <p:nvSpPr>
          <p:cNvPr id="3" name="Text Placeholder 2">
            <a:extLst>
              <a:ext uri="{FF2B5EF4-FFF2-40B4-BE49-F238E27FC236}"/>
            </a:extLst>
          </p:cNvPr>
          <p:cNvSpPr>
            <a:spLocks noGrp="1"/>
          </p:cNvSpPr>
          <p:nvPr>
            <p:ph type="body" sz="quarter" idx="10"/>
          </p:nvPr>
        </p:nvSpPr>
        <p:spPr>
          <a:xfrm>
            <a:off x="1658938" y="2843213"/>
            <a:ext cx="6142037" cy="2517775"/>
          </a:xfrm>
        </p:spPr>
        <p:txBody>
          <a:bodyPr rtlCol="0">
            <a:normAutofit fontScale="85000" lnSpcReduction="20000"/>
          </a:bodyPr>
          <a:lstStyle/>
          <a:p>
            <a:pPr fontAlgn="auto">
              <a:lnSpc>
                <a:spcPct val="100000"/>
              </a:lnSpc>
              <a:buFont typeface="Arial" panose="020B0604020202020204" pitchFamily="34" charset="0"/>
              <a:buNone/>
              <a:defRPr/>
            </a:pPr>
            <a:r>
              <a:rPr lang="en-US" sz="4400" dirty="0"/>
              <a:t>Conflict includes heated discussions, opposition between ideas, or any difference of opinions involving strong emotions.</a:t>
            </a:r>
          </a:p>
          <a:p>
            <a:pPr fontAlgn="auto">
              <a:lnSpc>
                <a:spcPct val="100000"/>
              </a:lnSpc>
              <a:buFont typeface="Arial" panose="020B0604020202020204" pitchFamily="34" charset="0"/>
              <a:buNone/>
              <a:defRPr/>
            </a:pPr>
            <a:endParaRPr lang="en-US" sz="4400" dirty="0"/>
          </a:p>
          <a:p>
            <a:pPr fontAlgn="auto">
              <a:lnSpc>
                <a:spcPct val="100000"/>
              </a:lnSpc>
              <a:buFont typeface="Arial" panose="020B0604020202020204" pitchFamily="34" charset="0"/>
              <a:buNone/>
              <a:defRPr/>
            </a:pPr>
            <a:endParaRPr lang="en-US" sz="4400" dirty="0"/>
          </a:p>
        </p:txBody>
      </p:sp>
      <p:pic>
        <p:nvPicPr>
          <p:cNvPr id="4" name="Content Placeholder 3">
            <a:extLst>
              <a:ext uri="{FF2B5EF4-FFF2-40B4-BE49-F238E27FC236}"/>
            </a:extLst>
          </p:cNvPr>
          <p:cNvPicPr>
            <a:picLocks noChangeAspect="1"/>
          </p:cNvPicPr>
          <p:nvPr/>
        </p:nvPicPr>
        <p:blipFill rotWithShape="1">
          <a:blip r:embed="rId2" cstate="print">
            <a:extLst>
              <a:ext uri="{28A0092B-C50C-407E-A947-70E740481C1C}"/>
            </a:extLst>
          </a:blip>
          <a:srcRect l="21281" r="16487"/>
          <a:stretch/>
        </p:blipFill>
        <p:spPr>
          <a:xfrm>
            <a:off x="8457882" y="2286000"/>
            <a:ext cx="3237228" cy="3456432"/>
          </a:xfrm>
          <a:prstGeom prst="ellipse">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extLst>
          </p:cNvPr>
          <p:cNvPicPr>
            <a:picLocks noChangeAspect="1"/>
          </p:cNvPicPr>
          <p:nvPr/>
        </p:nvPicPr>
        <p:blipFill rotWithShape="1">
          <a:blip r:embed="rId2"/>
          <a:srcRect/>
          <a:stretch/>
        </p:blipFill>
        <p:spPr>
          <a:xfrm>
            <a:off x="8346577" y="2298164"/>
            <a:ext cx="3445562" cy="3432103"/>
          </a:xfrm>
          <a:prstGeom prst="ellipse">
            <a:avLst/>
          </a:prstGeom>
        </p:spPr>
      </p:pic>
      <p:sp>
        <p:nvSpPr>
          <p:cNvPr id="2" name="Title 1">
            <a:extLst>
              <a:ext uri="{FF2B5EF4-FFF2-40B4-BE49-F238E27FC236}"/>
            </a:extLst>
          </p:cNvPr>
          <p:cNvSpPr>
            <a:spLocks noGrp="1"/>
          </p:cNvSpPr>
          <p:nvPr>
            <p:ph type="ctrTitle"/>
          </p:nvPr>
        </p:nvSpPr>
        <p:spPr>
          <a:xfrm>
            <a:off x="1544638" y="1624013"/>
            <a:ext cx="6451600" cy="2189162"/>
          </a:xfrm>
        </p:spPr>
        <p:txBody>
          <a:bodyPr anchor="t"/>
          <a:lstStyle/>
          <a:p>
            <a:pPr fontAlgn="auto">
              <a:spcAft>
                <a:spcPts val="0"/>
              </a:spcAft>
              <a:defRPr/>
            </a:pPr>
            <a:r>
              <a:rPr lang="en-US" dirty="0"/>
              <a:t>Embracing conflict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dirty="0"/>
              <a:t>Disagreements and debate at work are healthy. Fighting is not.</a:t>
            </a:r>
          </a:p>
        </p:txBody>
      </p:sp>
      <p:sp>
        <p:nvSpPr>
          <p:cNvPr id="57346"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Annie McKee, </a:t>
            </a:r>
            <a:r>
              <a:rPr lang="en-US" sz="2000" i="1">
                <a:latin typeface="Proxima Nova"/>
              </a:rPr>
              <a:t>Why We Fight at Work</a:t>
            </a:r>
            <a:r>
              <a:rPr lang="en-US" sz="2000">
                <a:latin typeface="Proxima Nova"/>
              </a:rPr>
              <a:t>, Harvard Business Review</a:t>
            </a:r>
            <a:endParaRPr lang="en-US" sz="2000" i="1">
              <a:latin typeface="Proxima Nov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58370" name="Text Placeholder 2"/>
          <p:cNvSpPr>
            <a:spLocks noGrp="1"/>
          </p:cNvSpPr>
          <p:nvPr>
            <p:ph type="body" sz="quarter" idx="10"/>
          </p:nvPr>
        </p:nvSpPr>
        <p:spPr>
          <a:xfrm>
            <a:off x="1327150" y="2286000"/>
            <a:ext cx="7097713" cy="3759200"/>
          </a:xfrm>
        </p:spPr>
        <p:txBody>
          <a:bodyPr/>
          <a:lstStyle/>
          <a:p>
            <a:pPr>
              <a:lnSpc>
                <a:spcPct val="100000"/>
              </a:lnSpc>
            </a:pPr>
            <a:r>
              <a:rPr lang="en-US" sz="4000" smtClean="0"/>
              <a:t>How can you tell the difference between debate and fighting? Does everyone in your workplace draw the same lines between the two behaviors? </a:t>
            </a:r>
          </a:p>
        </p:txBody>
      </p:sp>
      <p:pic>
        <p:nvPicPr>
          <p:cNvPr id="58371"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5400" dirty="0"/>
              <a:t>Silence—not dissent—is the one answer that leaders should refuse to accept.</a:t>
            </a:r>
          </a:p>
        </p:txBody>
      </p:sp>
      <p:sp>
        <p:nvSpPr>
          <p:cNvPr id="59394"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Warren Bennis, pioneer in the field of Leadership Studies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60418" name="Text Placeholder 2"/>
          <p:cNvSpPr>
            <a:spLocks noGrp="1"/>
          </p:cNvSpPr>
          <p:nvPr>
            <p:ph type="body" sz="quarter" idx="10"/>
          </p:nvPr>
        </p:nvSpPr>
        <p:spPr>
          <a:xfrm>
            <a:off x="1327150" y="2286000"/>
            <a:ext cx="7097713" cy="3759200"/>
          </a:xfrm>
        </p:spPr>
        <p:txBody>
          <a:bodyPr/>
          <a:lstStyle/>
          <a:p>
            <a:pPr>
              <a:lnSpc>
                <a:spcPct val="100000"/>
              </a:lnSpc>
            </a:pPr>
            <a:r>
              <a:rPr lang="en-US" sz="4000" smtClean="0"/>
              <a:t>How might silence be detrimental to a team and to team goals? How can you encourage others in your workplace to speak up more often and constructively?</a:t>
            </a:r>
          </a:p>
        </p:txBody>
      </p:sp>
      <p:pic>
        <p:nvPicPr>
          <p:cNvPr id="60419"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133600"/>
            <a:ext cx="10467975" cy="3025775"/>
          </a:xfrm>
        </p:spPr>
        <p:txBody>
          <a:bodyPr rtlCol="0">
            <a:normAutofit fontScale="92500"/>
          </a:bodyPr>
          <a:lstStyle/>
          <a:p>
            <a:pPr fontAlgn="auto">
              <a:buFont typeface="Arial" panose="020B0604020202020204" pitchFamily="34" charset="0"/>
              <a:buNone/>
              <a:defRPr/>
            </a:pPr>
            <a:r>
              <a:rPr lang="en-US" sz="4800" dirty="0"/>
              <a:t>Managers need to know how to create teams that feel psychologically safe enough for conflicting opinions to be aired and the benefits of diversity exploited.</a:t>
            </a:r>
          </a:p>
        </p:txBody>
      </p:sp>
      <p:sp>
        <p:nvSpPr>
          <p:cNvPr id="61442" name="Rectangle 2"/>
          <p:cNvSpPr>
            <a:spLocks noChangeArrowheads="1"/>
          </p:cNvSpPr>
          <p:nvPr/>
        </p:nvSpPr>
        <p:spPr bwMode="auto">
          <a:xfrm>
            <a:off x="1119188" y="5099050"/>
            <a:ext cx="10467975" cy="830263"/>
          </a:xfrm>
          <a:prstGeom prst="rect">
            <a:avLst/>
          </a:prstGeom>
          <a:noFill/>
          <a:ln w="9525">
            <a:noFill/>
            <a:miter lim="800000"/>
            <a:headEnd/>
            <a:tailEnd/>
          </a:ln>
        </p:spPr>
        <p:txBody>
          <a:bodyPr anchor="ctr">
            <a:spAutoFit/>
          </a:bodyPr>
          <a:lstStyle/>
          <a:p>
            <a:pPr defTabSz="914400"/>
            <a:r>
              <a:rPr lang="en-US" altLang="en-US" sz="2400">
                <a:solidFill>
                  <a:schemeClr val="tx2"/>
                </a:solidFill>
                <a:latin typeface="Calibri" pitchFamily="34" charset="0"/>
                <a:cs typeface="Calibri" pitchFamily="34" charset="0"/>
              </a:rPr>
              <a:t>― </a:t>
            </a:r>
            <a:r>
              <a:rPr lang="en-US" sz="2400">
                <a:latin typeface="Proxima Nova"/>
              </a:rPr>
              <a:t>Mark de Rond, </a:t>
            </a:r>
            <a:r>
              <a:rPr lang="en-US" sz="2400" i="1">
                <a:latin typeface="Proxima Nova"/>
              </a:rPr>
              <a:t>Conflict Keeps Teams at the Top of Their Game</a:t>
            </a:r>
            <a:r>
              <a:rPr lang="en-US" sz="2400">
                <a:latin typeface="Proxima Nova"/>
              </a:rPr>
              <a:t>, Harvard Business Review</a:t>
            </a:r>
            <a:r>
              <a:rPr lang="en-US" altLang="en-US" sz="2400">
                <a:solidFill>
                  <a:schemeClr val="tx2"/>
                </a:solidFill>
                <a:latin typeface="Calibri" pitchFamily="34" charset="0"/>
                <a:cs typeface="Calibri" pitchFamily="34" charset="0"/>
              </a:rPr>
              <a:t> </a:t>
            </a: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7097713" cy="3759200"/>
          </a:xfrm>
        </p:spPr>
        <p:txBody>
          <a:bodyPr rtlCol="0">
            <a:normAutofit fontScale="92500"/>
          </a:bodyPr>
          <a:lstStyle/>
          <a:p>
            <a:pPr fontAlgn="auto">
              <a:lnSpc>
                <a:spcPct val="120000"/>
              </a:lnSpc>
              <a:buFont typeface="Arial" panose="020B0604020202020204" pitchFamily="34" charset="0"/>
              <a:buNone/>
              <a:defRPr/>
            </a:pPr>
            <a:r>
              <a:rPr lang="en-US" sz="4000" dirty="0"/>
              <a:t>How are managers increasing the psychological safety of teams in your organization?</a:t>
            </a:r>
          </a:p>
          <a:p>
            <a:pPr fontAlgn="auto">
              <a:lnSpc>
                <a:spcPct val="120000"/>
              </a:lnSpc>
              <a:buFont typeface="Arial" panose="020B0604020202020204" pitchFamily="34" charset="0"/>
              <a:buNone/>
              <a:defRPr/>
            </a:pPr>
            <a:r>
              <a:rPr lang="en-US" sz="2800" dirty="0"/>
              <a:t>Examples: Listening to understand. Discussing the issue of psychological safety. Going through the Five Behaviors™ program together.</a:t>
            </a:r>
          </a:p>
        </p:txBody>
      </p:sp>
      <p:pic>
        <p:nvPicPr>
          <p:cNvPr id="62467"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400" dirty="0"/>
              <a:t>Real experts seek out constructive, even painful feedback.</a:t>
            </a:r>
          </a:p>
        </p:txBody>
      </p:sp>
      <p:sp>
        <p:nvSpPr>
          <p:cNvPr id="63490"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Ericsson, Prietula, and Cokely, </a:t>
            </a:r>
            <a:r>
              <a:rPr lang="en-US" sz="2000" i="1">
                <a:latin typeface="Proxima Nova"/>
              </a:rPr>
              <a:t>The Making of an Expert</a:t>
            </a:r>
            <a:r>
              <a:rPr lang="en-US" sz="2000">
                <a:latin typeface="Proxima Nova"/>
              </a:rPr>
              <a:t>, Harvard Business Review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7097713" cy="3759200"/>
          </a:xfrm>
        </p:spPr>
        <p:txBody>
          <a:bodyPr rtlCol="0">
            <a:normAutofit fontScale="70000" lnSpcReduction="20000"/>
          </a:bodyPr>
          <a:lstStyle/>
          <a:p>
            <a:pPr fontAlgn="auto">
              <a:lnSpc>
                <a:spcPct val="120000"/>
              </a:lnSpc>
              <a:buFont typeface="Arial" panose="020B0604020202020204" pitchFamily="34" charset="0"/>
              <a:buNone/>
              <a:defRPr/>
            </a:pPr>
            <a:r>
              <a:rPr lang="en-US" sz="4000" dirty="0"/>
              <a:t>Share examples of how you’ve received feedback for which you were ultimately grateful. How was it given? Did you immediately appreciate it?</a:t>
            </a:r>
          </a:p>
          <a:p>
            <a:pPr fontAlgn="auto">
              <a:lnSpc>
                <a:spcPct val="120000"/>
              </a:lnSpc>
              <a:buFont typeface="Arial" panose="020B0604020202020204" pitchFamily="34" charset="0"/>
              <a:buNone/>
              <a:defRPr/>
            </a:pPr>
            <a:r>
              <a:rPr lang="en-US" sz="4000" dirty="0"/>
              <a:t>How does your team or workplace seek out constructive feedback from each other, from your leadership, from your clients or customers?</a:t>
            </a:r>
          </a:p>
        </p:txBody>
      </p:sp>
      <p:pic>
        <p:nvPicPr>
          <p:cNvPr id="64515"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92500" lnSpcReduction="10000"/>
          </a:bodyPr>
          <a:lstStyle/>
          <a:p>
            <a:pPr fontAlgn="auto">
              <a:buFont typeface="Arial" panose="020B0604020202020204" pitchFamily="34" charset="0"/>
              <a:buNone/>
              <a:defRPr/>
            </a:pPr>
            <a:r>
              <a:rPr lang="en-US" dirty="0"/>
              <a:t>It’s easy to become aggravated by other people’s actions and forget what you were trying to achieve in the first place.</a:t>
            </a:r>
          </a:p>
        </p:txBody>
      </p:sp>
      <p:sp>
        <p:nvSpPr>
          <p:cNvPr id="65538"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Jeffrey Pfeffer, </a:t>
            </a:r>
            <a:r>
              <a:rPr lang="en-US" sz="2000" i="1">
                <a:latin typeface="Proxima Nova"/>
              </a:rPr>
              <a:t>Win at Workplace Conflict</a:t>
            </a:r>
            <a:r>
              <a:rPr lang="en-US" sz="2000">
                <a:latin typeface="Proxima Nova"/>
              </a:rPr>
              <a:t>, Harvard Business Review</a:t>
            </a:r>
            <a:endParaRPr lang="en-US" sz="2000" i="1">
              <a:latin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000" dirty="0"/>
              <a:t>Conflict can have a positive side, one that builds relationships, creates coalitions, fosters communication, strengthens institutions, and creates new ideas, rules and laws. These are the functions of conflict.</a:t>
            </a:r>
          </a:p>
        </p:txBody>
      </p:sp>
      <p:sp>
        <p:nvSpPr>
          <p:cNvPr id="29698"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United Nations training manual: </a:t>
            </a:r>
            <a:r>
              <a:rPr lang="en-US" sz="2000" i="1">
                <a:latin typeface="Proxima Nova"/>
              </a:rPr>
              <a:t>Skills Development For Conflict Transformation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7097713" cy="3759200"/>
          </a:xfrm>
        </p:spPr>
        <p:txBody>
          <a:bodyPr rtlCol="0">
            <a:normAutofit fontScale="92500" lnSpcReduction="20000"/>
          </a:bodyPr>
          <a:lstStyle/>
          <a:p>
            <a:pPr fontAlgn="auto">
              <a:lnSpc>
                <a:spcPct val="120000"/>
              </a:lnSpc>
              <a:buFont typeface="Arial" panose="020B0604020202020204" pitchFamily="34" charset="0"/>
              <a:buNone/>
              <a:defRPr/>
            </a:pPr>
            <a:r>
              <a:rPr lang="en-US" sz="4000" dirty="0"/>
              <a:t>Are all members of your team working towards the same goal? What is it? Is your organization’s vision and mission clear and concise enough that you can return to it when conflict arises?</a:t>
            </a:r>
          </a:p>
        </p:txBody>
      </p:sp>
      <p:pic>
        <p:nvPicPr>
          <p:cNvPr id="66563"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92500"/>
          </a:bodyPr>
          <a:lstStyle/>
          <a:p>
            <a:pPr fontAlgn="auto">
              <a:buFont typeface="Arial" panose="020B0604020202020204" pitchFamily="34" charset="0"/>
              <a:buNone/>
              <a:defRPr/>
            </a:pPr>
            <a:r>
              <a:rPr lang="en-US" dirty="0"/>
              <a:t>Sometimes people fight over personalities, but often they have a reason for being in conflict.</a:t>
            </a:r>
          </a:p>
        </p:txBody>
      </p:sp>
      <p:sp>
        <p:nvSpPr>
          <p:cNvPr id="67586"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Jeffrey Pfeffer, </a:t>
            </a:r>
            <a:r>
              <a:rPr lang="en-US" sz="2000" i="1">
                <a:latin typeface="Proxima Nova"/>
              </a:rPr>
              <a:t>Win at Workplace Conflict</a:t>
            </a:r>
            <a:r>
              <a:rPr lang="en-US" sz="2000">
                <a:latin typeface="Proxima Nova"/>
              </a:rPr>
              <a:t>, Harvard Business Review</a:t>
            </a:r>
            <a:endParaRPr lang="en-US" sz="2000" i="1">
              <a:latin typeface="Proxima Nov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7097713" cy="3759200"/>
          </a:xfrm>
        </p:spPr>
        <p:txBody>
          <a:bodyPr rtlCol="0">
            <a:normAutofit fontScale="92500" lnSpcReduction="20000"/>
          </a:bodyPr>
          <a:lstStyle/>
          <a:p>
            <a:pPr fontAlgn="auto">
              <a:lnSpc>
                <a:spcPct val="120000"/>
              </a:lnSpc>
              <a:buFont typeface="Arial" panose="020B0604020202020204" pitchFamily="34" charset="0"/>
              <a:buNone/>
              <a:defRPr/>
            </a:pPr>
            <a:r>
              <a:rPr lang="en-US" sz="3200" dirty="0"/>
              <a:t>What are some common reasons for conflict in your workplace? Do people or units have competing goals or compete for resources? Do individuals have differing priorities? Are you sometimes like the </a:t>
            </a:r>
            <a:r>
              <a:rPr lang="en-US" sz="3200" dirty="0">
                <a:hlinkClick r:id="rId2"/>
              </a:rPr>
              <a:t>blind men and the elephant</a:t>
            </a:r>
            <a:r>
              <a:rPr lang="en-US" sz="3200" dirty="0"/>
              <a:t>, looking at the same problem but from differing vantage points?</a:t>
            </a:r>
          </a:p>
        </p:txBody>
      </p:sp>
      <p:pic>
        <p:nvPicPr>
          <p:cNvPr id="68611" name="Picture Placeholder 4"/>
          <p:cNvPicPr>
            <a:picLocks noGrp="1" noChangeAspect="1"/>
          </p:cNvPicPr>
          <p:nvPr>
            <p:ph type="pic" sz="quarter" idx="11"/>
          </p:nvPr>
        </p:nvPicPr>
        <p:blipFill>
          <a:blip r:embed="rId3"/>
          <a:srcRect l="-668" r="-1874"/>
          <a:stretch>
            <a:fillRect/>
          </a:stretch>
        </p:blipFill>
        <p:spPr>
          <a:xfrm>
            <a:off x="9047163" y="2636838"/>
            <a:ext cx="2809875" cy="27432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339387" cy="2873375"/>
          </a:xfrm>
        </p:spPr>
        <p:txBody>
          <a:bodyPr rtlCol="0">
            <a:normAutofit fontScale="62500" lnSpcReduction="20000"/>
          </a:bodyPr>
          <a:lstStyle/>
          <a:p>
            <a:pPr fontAlgn="auto">
              <a:lnSpc>
                <a:spcPct val="120000"/>
              </a:lnSpc>
              <a:buFont typeface="Arial" panose="020B0604020202020204" pitchFamily="34" charset="0"/>
              <a:buNone/>
              <a:defRPr/>
            </a:pPr>
            <a:r>
              <a:rPr lang="en-US" dirty="0"/>
              <a:t>When a woman expresses anger, we immediately associate it as a product of her personality: ‘She’s just an angry woman.’ When a guy expresses anger, it’s [seen as] a product of external circumstances. It’s objective.</a:t>
            </a:r>
          </a:p>
        </p:txBody>
      </p:sp>
      <p:sp>
        <p:nvSpPr>
          <p:cNvPr id="69634"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altLang="en-US" sz="2000" i="1">
                <a:solidFill>
                  <a:schemeClr val="tx2"/>
                </a:solidFill>
                <a:latin typeface="Calibri" pitchFamily="34" charset="0"/>
                <a:cs typeface="Calibri" pitchFamily="34" charset="0"/>
              </a:rPr>
              <a:t>The “mean man” advantage</a:t>
            </a:r>
            <a:r>
              <a:rPr lang="en-US" altLang="en-US" sz="2000">
                <a:solidFill>
                  <a:schemeClr val="tx2"/>
                </a:solidFill>
                <a:latin typeface="Calibri" pitchFamily="34" charset="0"/>
                <a:cs typeface="Calibri" pitchFamily="34" charset="0"/>
              </a:rPr>
              <a:t>, Quartz at Work</a:t>
            </a:r>
            <a:endParaRPr lang="en-US" sz="2000" i="1">
              <a:latin typeface="Proxima Nov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7097713" cy="3759200"/>
          </a:xfrm>
        </p:spPr>
        <p:txBody>
          <a:bodyPr rtlCol="0">
            <a:normAutofit lnSpcReduction="10000"/>
          </a:bodyPr>
          <a:lstStyle/>
          <a:p>
            <a:pPr fontAlgn="auto">
              <a:lnSpc>
                <a:spcPct val="120000"/>
              </a:lnSpc>
              <a:buFont typeface="Arial" panose="020B0604020202020204" pitchFamily="34" charset="0"/>
              <a:buNone/>
              <a:defRPr/>
            </a:pPr>
            <a:r>
              <a:rPr lang="en-US" sz="3600" dirty="0"/>
              <a:t>Have you discussed how differences such as gender, ethnicity, age or race can alter the rules for individuals engaging in conflict? How can you address these issues?</a:t>
            </a:r>
          </a:p>
        </p:txBody>
      </p:sp>
      <p:pic>
        <p:nvPicPr>
          <p:cNvPr id="70659"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85000" lnSpcReduction="10000"/>
          </a:bodyPr>
          <a:lstStyle/>
          <a:p>
            <a:pPr fontAlgn="auto">
              <a:buFont typeface="Arial" panose="020B0604020202020204" pitchFamily="34" charset="0"/>
              <a:buNone/>
              <a:defRPr/>
            </a:pPr>
            <a:r>
              <a:rPr lang="en-US" dirty="0"/>
              <a:t>Great teams avoid the consensus trap by embracing a concept that Intel, the legendary microchip manufacturer, calls “disagree and commit.”</a:t>
            </a:r>
          </a:p>
        </p:txBody>
      </p:sp>
      <p:sp>
        <p:nvSpPr>
          <p:cNvPr id="71682"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Patrick Lencioni, author of </a:t>
            </a:r>
            <a:r>
              <a:rPr lang="en-US" sz="2000" i="1">
                <a:latin typeface="Proxima Nova"/>
              </a:rPr>
              <a:t>The Five Dysfunctions of a Team</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 name="Text Placeholder 2">
            <a:extLst>
              <a:ext uri="{FF2B5EF4-FFF2-40B4-BE49-F238E27FC236}"/>
            </a:extLst>
          </p:cNvPr>
          <p:cNvSpPr>
            <a:spLocks noGrp="1"/>
          </p:cNvSpPr>
          <p:nvPr>
            <p:ph type="body" sz="quarter" idx="10"/>
          </p:nvPr>
        </p:nvSpPr>
        <p:spPr>
          <a:xfrm>
            <a:off x="1327150" y="2286000"/>
            <a:ext cx="7097713" cy="3759200"/>
          </a:xfrm>
        </p:spPr>
        <p:txBody>
          <a:bodyPr rtlCol="0">
            <a:normAutofit lnSpcReduction="10000"/>
          </a:bodyPr>
          <a:lstStyle/>
          <a:p>
            <a:pPr fontAlgn="auto">
              <a:lnSpc>
                <a:spcPct val="120000"/>
              </a:lnSpc>
              <a:buFont typeface="Arial" panose="020B0604020202020204" pitchFamily="34" charset="0"/>
              <a:buNone/>
              <a:defRPr/>
            </a:pPr>
            <a:r>
              <a:rPr lang="en-US" sz="3600" dirty="0"/>
              <a:t>Does your team always need to reach consensus? If not, how will you determine when it’s time to “disagree and commit”? How can you encourage disagreement before the time for commitment?</a:t>
            </a:r>
          </a:p>
        </p:txBody>
      </p:sp>
      <p:pic>
        <p:nvPicPr>
          <p:cNvPr id="72707" name="Picture Placeholder 4"/>
          <p:cNvPicPr>
            <a:picLocks noGrp="1" noChangeAspect="1"/>
          </p:cNvPicPr>
          <p:nvPr>
            <p:ph type="pic" sz="quarter" idx="11"/>
          </p:nvPr>
        </p:nvPicPr>
        <p:blipFill>
          <a:blip r:embed="rId2"/>
          <a:srcRect l="-668" r="-1874"/>
          <a:stretch>
            <a:fillRect/>
          </a:stretch>
        </p:blipFill>
        <p:spPr>
          <a:xfrm>
            <a:off x="9047163" y="2636838"/>
            <a:ext cx="2809875" cy="27432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92500"/>
          </a:bodyPr>
          <a:lstStyle/>
          <a:p>
            <a:pPr fontAlgn="auto">
              <a:buFont typeface="Arial" panose="020B0604020202020204" pitchFamily="34" charset="0"/>
              <a:buNone/>
              <a:defRPr/>
            </a:pPr>
            <a:r>
              <a:rPr lang="en-US" sz="4800" dirty="0"/>
              <a:t>Explicit self-awareness will often help save you from engaging in a conversation in a way that panders to your feelings rather than one that serves your needs.</a:t>
            </a:r>
          </a:p>
        </p:txBody>
      </p:sp>
      <p:sp>
        <p:nvSpPr>
          <p:cNvPr id="73730"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Holly Weeks, </a:t>
            </a:r>
            <a:r>
              <a:rPr lang="en-US" sz="2000" i="1">
                <a:latin typeface="Proxima Nova"/>
              </a:rPr>
              <a:t>Taking the Stress Out of Stressful Conversations</a:t>
            </a:r>
            <a:r>
              <a:rPr lang="en-US" sz="2000">
                <a:latin typeface="Proxima Nova"/>
              </a:rPr>
              <a:t>, Harvard Business Review</a:t>
            </a:r>
            <a:endParaRPr lang="en-US" sz="2000" i="1">
              <a:latin typeface="Proxima Nova"/>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10902950" cy="1806575"/>
          </a:xfrm>
        </p:spPr>
        <p:txBody>
          <a:bodyPr anchor="t">
            <a:normAutofit fontScale="90000"/>
          </a:bodyPr>
          <a:lstStyle/>
          <a:p>
            <a:pPr fontAlgn="auto">
              <a:lnSpc>
                <a:spcPct val="100000"/>
              </a:lnSpc>
              <a:spcAft>
                <a:spcPts val="0"/>
              </a:spcAft>
              <a:defRPr/>
            </a:pPr>
            <a:r>
              <a:rPr lang="en-US" dirty="0"/>
              <a:t>Gain more self-awareness by taking the </a:t>
            </a:r>
            <a:r>
              <a:rPr lang="en-US" i="1" dirty="0"/>
              <a:t>Everything </a:t>
            </a:r>
            <a:r>
              <a:rPr lang="en-US" i="1" dirty="0" err="1"/>
              <a:t>DiSC</a:t>
            </a:r>
            <a:r>
              <a:rPr lang="en-US" i="1" dirty="0"/>
              <a:t> Productive Conflict</a:t>
            </a:r>
            <a:r>
              <a:rPr lang="en-US" dirty="0"/>
              <a:t> assessment and reading your profile.</a:t>
            </a:r>
          </a:p>
        </p:txBody>
      </p:sp>
      <p:pic>
        <p:nvPicPr>
          <p:cNvPr id="74754" name="Picture 3"/>
          <p:cNvPicPr>
            <a:picLocks noChangeAspect="1"/>
          </p:cNvPicPr>
          <p:nvPr/>
        </p:nvPicPr>
        <p:blipFill>
          <a:blip r:embed="rId2"/>
          <a:srcRect/>
          <a:stretch>
            <a:fillRect/>
          </a:stretch>
        </p:blipFill>
        <p:spPr bwMode="auto">
          <a:xfrm>
            <a:off x="3971925" y="3014663"/>
            <a:ext cx="4248150" cy="3030537"/>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a:lstStyle/>
          <a:p>
            <a:pPr fontAlgn="auto">
              <a:spcAft>
                <a:spcPts val="0"/>
              </a:spcAft>
              <a:defRPr/>
            </a:pPr>
            <a:r>
              <a:rPr lang="en-US" dirty="0"/>
              <a:t>Learn more at discprofile.com</a:t>
            </a:r>
          </a:p>
        </p:txBody>
      </p:sp>
      <p:pic>
        <p:nvPicPr>
          <p:cNvPr id="75778" name="Picture 3"/>
          <p:cNvPicPr>
            <a:picLocks noChangeAspect="1"/>
          </p:cNvPicPr>
          <p:nvPr/>
        </p:nvPicPr>
        <p:blipFill>
          <a:blip r:embed="rId2"/>
          <a:srcRect l="9322" t="11426" r="8731" b="11568"/>
          <a:stretch>
            <a:fillRect/>
          </a:stretch>
        </p:blipFill>
        <p:spPr bwMode="auto">
          <a:xfrm>
            <a:off x="4413250" y="1746250"/>
            <a:ext cx="3365500" cy="3365500"/>
          </a:xfrm>
          <a:prstGeom prst="rect">
            <a:avLst/>
          </a:prstGeom>
          <a:noFill/>
          <a:ln w="9525">
            <a:noFill/>
            <a:miter lim="800000"/>
            <a:headEnd/>
            <a:tailEnd/>
          </a:ln>
        </p:spPr>
      </p:pic>
      <p:sp>
        <p:nvSpPr>
          <p:cNvPr id="75779" name="TextBox 2"/>
          <p:cNvSpPr txBox="1">
            <a:spLocks noChangeArrowheads="1"/>
          </p:cNvSpPr>
          <p:nvPr/>
        </p:nvSpPr>
        <p:spPr bwMode="auto">
          <a:xfrm>
            <a:off x="2914650" y="5495925"/>
            <a:ext cx="6362700" cy="400050"/>
          </a:xfrm>
          <a:prstGeom prst="rect">
            <a:avLst/>
          </a:prstGeom>
          <a:noFill/>
          <a:ln w="9525">
            <a:noFill/>
            <a:miter lim="800000"/>
            <a:headEnd/>
            <a:tailEnd/>
          </a:ln>
        </p:spPr>
        <p:txBody>
          <a:bodyPr anchor="ctr">
            <a:spAutoFit/>
          </a:bodyPr>
          <a:lstStyle/>
          <a:p>
            <a:pPr algn="ctr"/>
            <a:r>
              <a:rPr lang="en-US" sz="2000" b="1">
                <a:latin typeface="Proxima Nova"/>
              </a:rPr>
              <a:t>Everything DiSC© Productive Conflict 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92500" lnSpcReduction="10000"/>
          </a:bodyPr>
          <a:lstStyle/>
          <a:p>
            <a:pPr fontAlgn="auto">
              <a:buFont typeface="Arial" panose="020B0604020202020204" pitchFamily="34" charset="0"/>
              <a:buNone/>
              <a:defRPr/>
            </a:pPr>
            <a:r>
              <a:rPr lang="en-US" sz="4400" dirty="0"/>
              <a:t>What we need is collaboration where tension, disagreement, and conflict improve the value of the ideas, expose the risks inherent in the plan, and lead to enhanced trust among the participants.</a:t>
            </a:r>
          </a:p>
        </p:txBody>
      </p:sp>
      <p:sp>
        <p:nvSpPr>
          <p:cNvPr id="30722"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Liane Davey, </a:t>
            </a:r>
            <a:r>
              <a:rPr lang="en-US" sz="2000" i="1">
                <a:latin typeface="Proxima Nova"/>
              </a:rPr>
              <a:t>If Your Team Agrees on Everything, Working Together is Pointless</a:t>
            </a:r>
            <a:r>
              <a:rPr lang="en-US" sz="2000">
                <a:latin typeface="Proxima Nova"/>
              </a:rPr>
              <a:t>, HBR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fontAlgn="auto">
              <a:spcAft>
                <a:spcPts val="0"/>
              </a:spcAft>
              <a:defRPr/>
            </a:pPr>
            <a:r>
              <a:rPr lang="en-US" dirty="0"/>
              <a:t>Links</a:t>
            </a:r>
          </a:p>
        </p:txBody>
      </p:sp>
      <p:sp>
        <p:nvSpPr>
          <p:cNvPr id="3" name="Content Placeholder 2">
            <a:extLst>
              <a:ext uri="{FF2B5EF4-FFF2-40B4-BE49-F238E27FC236}"/>
            </a:extLst>
          </p:cNvPr>
          <p:cNvSpPr>
            <a:spLocks noGrp="1"/>
          </p:cNvSpPr>
          <p:nvPr>
            <p:ph idx="1"/>
          </p:nvPr>
        </p:nvSpPr>
        <p:spPr/>
        <p:txBody>
          <a:bodyPr rtlCol="0">
            <a:normAutofit fontScale="92500" lnSpcReduction="10000"/>
          </a:bodyPr>
          <a:lstStyle/>
          <a:p>
            <a:pPr marL="480060" indent="-342900" fontAlgn="auto">
              <a:buFont typeface="Arial" panose="020B0604020202020204" pitchFamily="34" charset="0"/>
              <a:buChar char="•"/>
              <a:defRPr/>
            </a:pPr>
            <a:r>
              <a:rPr lang="en-US" dirty="0">
                <a:hlinkClick r:id="rId2"/>
              </a:rPr>
              <a:t>If Your Team Agrees on Everything, Working Together Is Pointless</a:t>
            </a:r>
            <a:endParaRPr lang="en-US" dirty="0"/>
          </a:p>
          <a:p>
            <a:pPr marL="480060" indent="-342900" fontAlgn="auto">
              <a:buFont typeface="Arial" panose="020B0604020202020204" pitchFamily="34" charset="0"/>
              <a:buChar char="•"/>
              <a:defRPr/>
            </a:pPr>
            <a:r>
              <a:rPr lang="en-US" dirty="0">
                <a:hlinkClick r:id="rId3"/>
              </a:rPr>
              <a:t>Conflict Keeps Teams at the Top of Their Game</a:t>
            </a:r>
            <a:endParaRPr lang="en-US" dirty="0"/>
          </a:p>
          <a:p>
            <a:pPr marL="480060" indent="-342900" fontAlgn="auto">
              <a:buFont typeface="Arial" panose="020B0604020202020204" pitchFamily="34" charset="0"/>
              <a:buChar char="•"/>
              <a:defRPr/>
            </a:pPr>
            <a:r>
              <a:rPr lang="en-US" dirty="0">
                <a:hlinkClick r:id="rId4"/>
              </a:rPr>
              <a:t>Why We Fight at Work</a:t>
            </a:r>
            <a:endParaRPr lang="en-US" dirty="0"/>
          </a:p>
          <a:p>
            <a:pPr marL="480060" indent="-342900" fontAlgn="auto">
              <a:buFont typeface="Arial" panose="020B0604020202020204" pitchFamily="34" charset="0"/>
              <a:buChar char="•"/>
              <a:defRPr/>
            </a:pPr>
            <a:r>
              <a:rPr lang="en-US" dirty="0">
                <a:hlinkClick r:id="rId5"/>
              </a:rPr>
              <a:t>Taking the Stress Out of Stressful Conversations</a:t>
            </a:r>
            <a:endParaRPr lang="en-US" dirty="0"/>
          </a:p>
          <a:p>
            <a:pPr marL="480060" indent="-342900" fontAlgn="auto">
              <a:buFont typeface="Arial" panose="020B0604020202020204" pitchFamily="34" charset="0"/>
              <a:buChar char="•"/>
              <a:defRPr/>
            </a:pPr>
            <a:r>
              <a:rPr lang="en-US" dirty="0">
                <a:hlinkClick r:id="rId6"/>
              </a:rPr>
              <a:t>Collective Genius</a:t>
            </a:r>
            <a:endParaRPr lang="en-US" dirty="0"/>
          </a:p>
          <a:p>
            <a:pPr marL="480060" indent="-342900" fontAlgn="auto">
              <a:buFont typeface="Arial" panose="020B0604020202020204" pitchFamily="34" charset="0"/>
              <a:buChar char="•"/>
              <a:defRPr/>
            </a:pPr>
            <a:r>
              <a:rPr lang="en-US" dirty="0">
                <a:hlinkClick r:id="rId7"/>
              </a:rPr>
              <a:t>Supporting Healthy Conflict In The Workplace</a:t>
            </a:r>
            <a:endParaRPr lang="en-US" dirty="0"/>
          </a:p>
          <a:p>
            <a:pPr marL="480060" indent="-342900" fontAlgn="auto">
              <a:buFont typeface="Arial" panose="020B0604020202020204" pitchFamily="34" charset="0"/>
              <a:buChar char="•"/>
              <a:defRPr/>
            </a:pPr>
            <a:r>
              <a:rPr lang="en-US" altLang="en-US" dirty="0">
                <a:cs typeface="Arial" panose="020B0604020202020204" pitchFamily="34" charset="0"/>
                <a:hlinkClick r:id="rId8"/>
              </a:rPr>
              <a:t>The Making of an Expert</a:t>
            </a:r>
            <a:endParaRPr lang="en-US" altLang="en-US" dirty="0">
              <a:cs typeface="Arial" panose="020B0604020202020204" pitchFamily="34" charset="0"/>
            </a:endParaRPr>
          </a:p>
          <a:p>
            <a:pPr marL="480060" indent="-342900" fontAlgn="auto">
              <a:buFont typeface="Arial" panose="020B0604020202020204" pitchFamily="34" charset="0"/>
              <a:buChar char="•"/>
              <a:defRPr/>
            </a:pPr>
            <a:r>
              <a:rPr lang="en-US" dirty="0">
                <a:hlinkClick r:id="rId9"/>
              </a:rPr>
              <a:t>Win at Workplace Conflict</a:t>
            </a:r>
            <a:endParaRPr lang="en-US" dirty="0"/>
          </a:p>
          <a:p>
            <a:pPr marL="480060" indent="-342900" fontAlgn="auto">
              <a:buFont typeface="Arial" panose="020B0604020202020204" pitchFamily="34" charset="0"/>
              <a:buChar char="•"/>
              <a:defRPr/>
            </a:pPr>
            <a:r>
              <a:rPr lang="en-US" dirty="0">
                <a:hlinkClick r:id="rId10"/>
              </a:rPr>
              <a:t>The “mean man” advantage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lstStyle/>
          <a:p>
            <a:pPr fontAlgn="auto">
              <a:buFont typeface="Arial" panose="020B0604020202020204" pitchFamily="34" charset="0"/>
              <a:buNone/>
              <a:defRPr/>
            </a:pPr>
            <a:r>
              <a:rPr lang="en-US" sz="4000" dirty="0"/>
              <a:t>Teams need conflict to function effectively. Conflict allows the team to come to terms with difficult situations, to synthesize diverse perspectives, and to make sure solutions are well thought out.</a:t>
            </a:r>
          </a:p>
        </p:txBody>
      </p:sp>
      <p:sp>
        <p:nvSpPr>
          <p:cNvPr id="31746"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Liane Davey, psychologist and business strategist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2770" name="Text Placeholder 2"/>
          <p:cNvSpPr>
            <a:spLocks noGrp="1"/>
          </p:cNvSpPr>
          <p:nvPr>
            <p:ph type="body" sz="quarter" idx="10"/>
          </p:nvPr>
        </p:nvSpPr>
        <p:spPr>
          <a:xfrm>
            <a:off x="1327150" y="2286000"/>
            <a:ext cx="7154863" cy="3759200"/>
          </a:xfrm>
        </p:spPr>
        <p:txBody>
          <a:bodyPr/>
          <a:lstStyle/>
          <a:p>
            <a:r>
              <a:rPr lang="en-US" sz="2800" smtClean="0"/>
              <a:t>Share an example of when conflict helped a team you were on produce better work, consider alternatives, reframe an issue, infuse the group with needed energy, increase participation, or have another positive result.</a:t>
            </a:r>
          </a:p>
          <a:p>
            <a:r>
              <a:rPr lang="en-US" sz="2800" smtClean="0"/>
              <a:t>How did you and the group feel after a resolution was determined? Was your team more cohesive as a result of this joint struggle?</a:t>
            </a:r>
          </a:p>
        </p:txBody>
      </p:sp>
      <p:pic>
        <p:nvPicPr>
          <p:cNvPr id="32771" name="Picture Placeholder 4"/>
          <p:cNvPicPr>
            <a:picLocks noGrp="1" noChangeAspect="1"/>
          </p:cNvPicPr>
          <p:nvPr>
            <p:ph type="pic" sz="quarter" idx="11"/>
          </p:nvPr>
        </p:nvPicPr>
        <p:blipFill>
          <a:blip r:embed="rId2"/>
          <a:srcRect l="-668" r="-1874"/>
          <a:stretch>
            <a:fillRect/>
          </a:stretch>
        </p:blipFill>
        <p:spPr>
          <a:xfrm>
            <a:off x="9047163" y="2641600"/>
            <a:ext cx="2809875" cy="2743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extLst>
          </p:cNvPr>
          <p:cNvSpPr>
            <a:spLocks noGrp="1"/>
          </p:cNvSpPr>
          <p:nvPr>
            <p:ph type="body" sz="quarter" idx="13"/>
          </p:nvPr>
        </p:nvSpPr>
        <p:spPr>
          <a:xfrm>
            <a:off x="1119188" y="2286000"/>
            <a:ext cx="10467975" cy="2873375"/>
          </a:xfrm>
        </p:spPr>
        <p:txBody>
          <a:bodyPr rtlCol="0">
            <a:normAutofit fontScale="85000" lnSpcReduction="10000"/>
          </a:bodyPr>
          <a:lstStyle/>
          <a:p>
            <a:pPr fontAlgn="auto">
              <a:buFont typeface="Arial" panose="020B0604020202020204" pitchFamily="34" charset="0"/>
              <a:buNone/>
              <a:defRPr/>
            </a:pPr>
            <a:r>
              <a:rPr lang="en-US" dirty="0"/>
              <a:t>Contrary to popular wisdom and behavior, conflict is not a bad thing for a team. In fact, the fear of conflict is almost always a sign of problems.</a:t>
            </a:r>
          </a:p>
        </p:txBody>
      </p:sp>
      <p:sp>
        <p:nvSpPr>
          <p:cNvPr id="33794" name="Rectangle 2"/>
          <p:cNvSpPr>
            <a:spLocks noChangeArrowheads="1"/>
          </p:cNvSpPr>
          <p:nvPr/>
        </p:nvSpPr>
        <p:spPr bwMode="auto">
          <a:xfrm>
            <a:off x="1119188" y="5413375"/>
            <a:ext cx="9488487"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Patrick Lencioni, author of </a:t>
            </a:r>
            <a:r>
              <a:rPr lang="en-US" sz="2000" i="1">
                <a:latin typeface="Proxima Nova"/>
              </a:rPr>
              <a:t>The Five Dysfunctions of a Team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Discussion</a:t>
            </a:r>
          </a:p>
        </p:txBody>
      </p:sp>
      <p:sp>
        <p:nvSpPr>
          <p:cNvPr id="34818" name="Text Placeholder 2"/>
          <p:cNvSpPr>
            <a:spLocks noGrp="1"/>
          </p:cNvSpPr>
          <p:nvPr>
            <p:ph type="body" sz="quarter" idx="10"/>
          </p:nvPr>
        </p:nvSpPr>
        <p:spPr>
          <a:xfrm>
            <a:off x="1327150" y="2286000"/>
            <a:ext cx="6653213" cy="3454400"/>
          </a:xfrm>
        </p:spPr>
        <p:txBody>
          <a:bodyPr/>
          <a:lstStyle/>
          <a:p>
            <a:r>
              <a:rPr lang="en-US" sz="3600" smtClean="0"/>
              <a:t>Do you fear conflict?</a:t>
            </a:r>
          </a:p>
          <a:p>
            <a:r>
              <a:rPr lang="en-US" sz="3600" smtClean="0"/>
              <a:t>Do you think your team fears conflict?</a:t>
            </a:r>
          </a:p>
          <a:p>
            <a:r>
              <a:rPr lang="en-US" sz="3600" smtClean="0"/>
              <a:t>Why? In what situations?</a:t>
            </a:r>
          </a:p>
        </p:txBody>
      </p:sp>
      <p:pic>
        <p:nvPicPr>
          <p:cNvPr id="34819" name="Picture Placeholder 4"/>
          <p:cNvPicPr>
            <a:picLocks noGrp="1" noChangeAspect="1"/>
          </p:cNvPicPr>
          <p:nvPr>
            <p:ph type="pic" sz="quarter" idx="11"/>
          </p:nvPr>
        </p:nvPicPr>
        <p:blipFill>
          <a:blip r:embed="rId2"/>
          <a:srcRect l="-668" r="-1874"/>
          <a:stretch>
            <a:fillRect/>
          </a:stretch>
        </p:blipFill>
        <p:spPr>
          <a:xfrm>
            <a:off x="9047163" y="2641600"/>
            <a:ext cx="2809875" cy="2743200"/>
          </a:xfrm>
        </p:spPr>
      </p:pic>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133</TotalTime>
  <Words>1448</Words>
  <Application>Microsoft Macintosh PowerPoint</Application>
  <PresentationFormat>Custom</PresentationFormat>
  <Paragraphs>117</Paragraphs>
  <Slides>50</Slides>
  <Notes>0</Notes>
  <HiddenSlides>0</HiddenSlides>
  <MMClips>0</MMClips>
  <ScaleCrop>false</ScaleCrop>
  <HeadingPairs>
    <vt:vector size="6" baseType="variant">
      <vt:variant>
        <vt:lpstr>Fonts Used</vt:lpstr>
      </vt:variant>
      <vt:variant>
        <vt:i4>4</vt:i4>
      </vt:variant>
      <vt:variant>
        <vt:lpstr>Design Template</vt:lpstr>
      </vt:variant>
      <vt:variant>
        <vt:i4>20</vt:i4>
      </vt:variant>
      <vt:variant>
        <vt:lpstr>Slide Titles</vt:lpstr>
      </vt:variant>
      <vt:variant>
        <vt:i4>50</vt:i4>
      </vt:variant>
    </vt:vector>
  </HeadingPairs>
  <TitlesOfParts>
    <vt:vector size="74" baseType="lpstr">
      <vt:lpstr>Proxima Nova</vt:lpstr>
      <vt:lpstr>Arial</vt:lpstr>
      <vt:lpstr>Abril Titling</vt:lpstr>
      <vt:lpstr>Calibri</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Quotes about conflict</vt:lpstr>
      <vt:lpstr>Slide 2</vt:lpstr>
      <vt:lpstr>The need for conflict</vt:lpstr>
      <vt:lpstr>Slide 4</vt:lpstr>
      <vt:lpstr>Slide 5</vt:lpstr>
      <vt:lpstr>Slide 6</vt:lpstr>
      <vt:lpstr>Discussion</vt:lpstr>
      <vt:lpstr>Slide 8</vt:lpstr>
      <vt:lpstr>Discussion</vt:lpstr>
      <vt:lpstr>Conflict is not comfortable.</vt:lpstr>
      <vt:lpstr>Slide 11</vt:lpstr>
      <vt:lpstr>Discussion</vt:lpstr>
      <vt:lpstr>Slide 13</vt:lpstr>
      <vt:lpstr>Discussion</vt:lpstr>
      <vt:lpstr>Slide 15</vt:lpstr>
      <vt:lpstr>Discussion</vt:lpstr>
      <vt:lpstr>Slide 17</vt:lpstr>
      <vt:lpstr>Discussion</vt:lpstr>
      <vt:lpstr>You can choose how you will respond to conflict.</vt:lpstr>
      <vt:lpstr>Discussion</vt:lpstr>
      <vt:lpstr>Slide 21</vt:lpstr>
      <vt:lpstr>Slide 22</vt:lpstr>
      <vt:lpstr>Discussion</vt:lpstr>
      <vt:lpstr>Slide 24</vt:lpstr>
      <vt:lpstr>Discussion</vt:lpstr>
      <vt:lpstr>Slide 26</vt:lpstr>
      <vt:lpstr>Discussion</vt:lpstr>
      <vt:lpstr>Slide 28</vt:lpstr>
      <vt:lpstr>Discussion</vt:lpstr>
      <vt:lpstr>Embracing conflict</vt:lpstr>
      <vt:lpstr>Slide 31</vt:lpstr>
      <vt:lpstr>Discussion</vt:lpstr>
      <vt:lpstr>Slide 33</vt:lpstr>
      <vt:lpstr>Discussion</vt:lpstr>
      <vt:lpstr>Slide 35</vt:lpstr>
      <vt:lpstr>Discussion</vt:lpstr>
      <vt:lpstr>Slide 37</vt:lpstr>
      <vt:lpstr>Discussion</vt:lpstr>
      <vt:lpstr>Slide 39</vt:lpstr>
      <vt:lpstr>Discussion</vt:lpstr>
      <vt:lpstr>Slide 41</vt:lpstr>
      <vt:lpstr>Discussion</vt:lpstr>
      <vt:lpstr>Slide 43</vt:lpstr>
      <vt:lpstr>Discussion</vt:lpstr>
      <vt:lpstr>Slide 45</vt:lpstr>
      <vt:lpstr>Discussion</vt:lpstr>
      <vt:lpstr>Slide 47</vt:lpstr>
      <vt:lpstr>Gain more self-awareness by taking the Everything DiSC Productive Conflict assessment and reading your profile.</vt:lpstr>
      <vt:lpstr>Learn more at discprofile.com</vt:lpstr>
      <vt:lpstr>Links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Xteen</cp:lastModifiedBy>
  <cp:revision>18</cp:revision>
  <dcterms:created xsi:type="dcterms:W3CDTF">2020-09-23T19:32:45Z</dcterms:created>
  <dcterms:modified xsi:type="dcterms:W3CDTF">2020-10-05T17:36:07Z</dcterms:modified>
</cp:coreProperties>
</file>