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41"/>
  </p:notesMasterIdLst>
  <p:sldIdLst>
    <p:sldId id="347" r:id="rId2"/>
    <p:sldId id="351" r:id="rId3"/>
    <p:sldId id="444" r:id="rId4"/>
    <p:sldId id="445" r:id="rId5"/>
    <p:sldId id="349" r:id="rId6"/>
    <p:sldId id="419" r:id="rId7"/>
    <p:sldId id="446" r:id="rId8"/>
    <p:sldId id="447" r:id="rId9"/>
    <p:sldId id="352" r:id="rId10"/>
    <p:sldId id="448" r:id="rId11"/>
    <p:sldId id="405" r:id="rId12"/>
    <p:sldId id="401" r:id="rId13"/>
    <p:sldId id="449" r:id="rId14"/>
    <p:sldId id="450" r:id="rId15"/>
    <p:sldId id="451" r:id="rId16"/>
    <p:sldId id="468" r:id="rId17"/>
    <p:sldId id="452" r:id="rId18"/>
    <p:sldId id="469" r:id="rId19"/>
    <p:sldId id="454" r:id="rId20"/>
    <p:sldId id="421" r:id="rId21"/>
    <p:sldId id="470" r:id="rId22"/>
    <p:sldId id="455" r:id="rId23"/>
    <p:sldId id="456" r:id="rId24"/>
    <p:sldId id="457" r:id="rId25"/>
    <p:sldId id="458" r:id="rId26"/>
    <p:sldId id="459" r:id="rId27"/>
    <p:sldId id="404" r:id="rId28"/>
    <p:sldId id="460" r:id="rId29"/>
    <p:sldId id="461" r:id="rId30"/>
    <p:sldId id="462" r:id="rId31"/>
    <p:sldId id="463" r:id="rId32"/>
    <p:sldId id="464" r:id="rId33"/>
    <p:sldId id="465" r:id="rId34"/>
    <p:sldId id="423" r:id="rId35"/>
    <p:sldId id="466" r:id="rId36"/>
    <p:sldId id="467" r:id="rId37"/>
    <p:sldId id="410" r:id="rId38"/>
    <p:sldId id="345" r:id="rId39"/>
    <p:sldId id="443" r:id="rId4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86" autoAdjust="0"/>
    <p:restoredTop sz="94538"/>
  </p:normalViewPr>
  <p:slideViewPr>
    <p:cSldViewPr snapToGrid="0" snapToObjects="1">
      <p:cViewPr varScale="1">
        <p:scale>
          <a:sx n="76" d="100"/>
          <a:sy n="76" d="100"/>
        </p:scale>
        <p:origin x="-72" y="-10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6B1F8C-789B-4FA0-B4DF-62F7C3B19F9F}" type="datetimeFigureOut">
              <a:rPr lang="en-US"/>
              <a:pPr>
                <a:defRPr/>
              </a:pPr>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067EF9-67BD-4C40-BC90-BCD6334770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7F6A5EB6-2950-454C-A63D-80EC859C8CAD}"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3245D27F-244E-492C-9D25-BDB919F92A35}"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35E6FE00-A73A-4800-A94E-F2D271C84905}"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A99A7754-199F-42DA-9EB4-AC7DC189F582}"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492ABF97-9393-41F6-B427-0170A2CB430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D050698B-C045-49D5-A390-5E77B346D75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B911C45A-26B0-4053-B3CE-6B41CB7DA355}"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241323F-A243-4442-AD6B-7C199D7D8341}"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WtrwRaLd5sM" TargetMode="External"/><Relationship Id="rId2" Type="http://schemas.openxmlformats.org/officeDocument/2006/relationships/hyperlink" Target="http://www.tablegroup.com/imo/media/doc/Death_By_Meeting_5_Tips_for_Better_Meetings.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discprofile.com/products/leaders-kit" TargetMode="External"/><Relationship Id="rId7" Type="http://schemas.openxmlformats.org/officeDocument/2006/relationships/hyperlink" Target="https://discprofile.com/products/work-of-leaders" TargetMode="External"/><Relationship Id="rId2" Type="http://schemas.openxmlformats.org/officeDocument/2006/relationships/image" Target="../media/image20.tiff"/><Relationship Id="rId1" Type="http://schemas.openxmlformats.org/officeDocument/2006/relationships/slideLayout" Target="../slideLayouts/slideLayout5.xml"/><Relationship Id="rId6" Type="http://schemas.openxmlformats.org/officeDocument/2006/relationships/hyperlink" Target="https://discprofile.com/products/the-work-of-leaders-book" TargetMode="External"/><Relationship Id="rId5" Type="http://schemas.openxmlformats.org/officeDocument/2006/relationships/hyperlink" Target="http://www.discprofiles.com/blog/2012/10/work-of-leaders-supplemental-readings/" TargetMode="External"/><Relationship Id="rId4" Type="http://schemas.openxmlformats.org/officeDocument/2006/relationships/hyperlink" Target="https://www.discprofiles.com/blog/2013/08/activities-for-work-of-leaders-training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tablegroup.com/imo/media/doc/Death_By_Meeting_5_Tips_for_Better_Meetings.pdf" TargetMode="External"/><Relationship Id="rId2" Type="http://schemas.openxmlformats.org/officeDocument/2006/relationships/hyperlink" Target="https://hbr.org/2015/05/leaders-as-decision-architects" TargetMode="External"/><Relationship Id="rId1" Type="http://schemas.openxmlformats.org/officeDocument/2006/relationships/slideLayout" Target="../slideLayouts/slideLayout5.xml"/><Relationship Id="rId6" Type="http://schemas.openxmlformats.org/officeDocument/2006/relationships/hyperlink" Target="https://hbr.org/2007/02/in-praise-of-the-incomplete-leader" TargetMode="External"/><Relationship Id="rId5" Type="http://schemas.openxmlformats.org/officeDocument/2006/relationships/hyperlink" Target="https://hbr.org/2014/01/find-the-coaching-in-criticism" TargetMode="External"/><Relationship Id="rId4" Type="http://schemas.openxmlformats.org/officeDocument/2006/relationships/hyperlink" Target="http://youtu.be/WtrwRaLd5s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35475" y="4857750"/>
            <a:ext cx="7250113" cy="876300"/>
          </a:xfrm>
        </p:spPr>
        <p:txBody>
          <a:bodyPr/>
          <a:lstStyle/>
          <a:p>
            <a:pPr fontAlgn="auto">
              <a:spcAft>
                <a:spcPts val="0"/>
              </a:spcAft>
              <a:defRPr/>
            </a:pPr>
            <a:r>
              <a:rPr lang="en-US" dirty="0"/>
              <a:t>Execution</a:t>
            </a:r>
          </a:p>
        </p:txBody>
      </p:sp>
      <p:sp>
        <p:nvSpPr>
          <p:cNvPr id="26626" name="Text Placeholder 3"/>
          <p:cNvSpPr>
            <a:spLocks noGrp="1"/>
          </p:cNvSpPr>
          <p:nvPr>
            <p:ph type="body" sz="quarter" idx="10"/>
          </p:nvPr>
        </p:nvSpPr>
        <p:spPr>
          <a:xfrm>
            <a:off x="4564063" y="5705475"/>
            <a:ext cx="7893050" cy="411163"/>
          </a:xfrm>
        </p:spPr>
        <p:txBody>
          <a:bodyPr/>
          <a:lstStyle/>
          <a:p>
            <a:r>
              <a:rPr lang="en-US" smtClean="0"/>
              <a:t>Activities for Everything DiSC® Work of Leaders</a:t>
            </a:r>
          </a:p>
        </p:txBody>
      </p:sp>
      <p:pic>
        <p:nvPicPr>
          <p:cNvPr id="1026" name="Picture 2" descr="leader explaining work to employee">
            <a:extLst>
              <a:ext uri="{FF2B5EF4-FFF2-40B4-BE49-F238E27FC236}"/>
            </a:extLst>
          </p:cNvPr>
          <p:cNvPicPr>
            <a:picLocks noChangeAspect="1" noChangeArrowheads="1"/>
          </p:cNvPicPr>
          <p:nvPr/>
        </p:nvPicPr>
        <p:blipFill rotWithShape="1">
          <a:blip r:embed="rId2">
            <a:extLst>
              <a:ext uri="{28A0092B-C50C-407E-A947-70E740481C1C}"/>
            </a:extLst>
          </a:blip>
          <a:srcRect l="6621" t="25" r="43356" b="-25"/>
          <a:stretch/>
        </p:blipFill>
        <p:spPr bwMode="auto">
          <a:xfrm>
            <a:off x="506857" y="693952"/>
            <a:ext cx="3485445" cy="3483864"/>
          </a:xfrm>
          <a:prstGeom prst="ellipse">
            <a:avLst/>
          </a:prstGeom>
          <a:noFill/>
          <a:extLst>
            <a:ext uri="{909E8E84-426E-40DD-AFC4-6F175D3DCCD1}"/>
          </a:extLst>
        </p:spPr>
      </p:pic>
      <p:pic>
        <p:nvPicPr>
          <p:cNvPr id="1028" name="Picture 4" descr="leader with team">
            <a:extLst>
              <a:ext uri="{FF2B5EF4-FFF2-40B4-BE49-F238E27FC236}"/>
            </a:extLst>
          </p:cNvPr>
          <p:cNvPicPr>
            <a:picLocks noChangeAspect="1" noChangeArrowheads="1"/>
          </p:cNvPicPr>
          <p:nvPr/>
        </p:nvPicPr>
        <p:blipFill rotWithShape="1">
          <a:blip r:embed="rId3">
            <a:extLst>
              <a:ext uri="{28A0092B-C50C-407E-A947-70E740481C1C}"/>
            </a:extLst>
          </a:blip>
          <a:srcRect l="8901" t="25" r="41124" b="-25"/>
          <a:stretch/>
        </p:blipFill>
        <p:spPr bwMode="auto">
          <a:xfrm>
            <a:off x="4353034" y="693952"/>
            <a:ext cx="3485931" cy="3487674"/>
          </a:xfrm>
          <a:prstGeom prst="ellipse">
            <a:avLst/>
          </a:prstGeom>
          <a:noFill/>
          <a:extLst>
            <a:ext uri="{909E8E84-426E-40DD-AFC4-6F175D3DCCD1}"/>
          </a:extLst>
        </p:spPr>
      </p:pic>
      <p:pic>
        <p:nvPicPr>
          <p:cNvPr id="1030" name="Picture 6">
            <a:extLst>
              <a:ext uri="{FF2B5EF4-FFF2-40B4-BE49-F238E27FC236}"/>
            </a:extLst>
          </p:cNvPr>
          <p:cNvPicPr>
            <a:picLocks noChangeAspect="1" noChangeArrowheads="1"/>
          </p:cNvPicPr>
          <p:nvPr/>
        </p:nvPicPr>
        <p:blipFill rotWithShape="1">
          <a:blip r:embed="rId4">
            <a:extLst>
              <a:ext uri="{28A0092B-C50C-407E-A947-70E740481C1C}"/>
            </a:extLst>
          </a:blip>
          <a:srcRect r="50025"/>
          <a:stretch/>
        </p:blipFill>
        <p:spPr bwMode="auto">
          <a:xfrm>
            <a:off x="8199697" y="693952"/>
            <a:ext cx="3482123" cy="3483864"/>
          </a:xfrm>
          <a:prstGeom prst="ellipse">
            <a:avLst/>
          </a:prstGeom>
          <a:noFill/>
          <a:extLst>
            <a:ext uri="{909E8E84-426E-40DD-AFC4-6F175D3DCCD1}"/>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Do you need help driving results?</a:t>
            </a:r>
          </a:p>
        </p:txBody>
      </p:sp>
      <p:sp>
        <p:nvSpPr>
          <p:cNvPr id="3" name="Text Placeholder 2">
            <a:extLst>
              <a:ext uri="{FF2B5EF4-FFF2-40B4-BE49-F238E27FC236}"/>
            </a:extLst>
          </p:cNvPr>
          <p:cNvSpPr>
            <a:spLocks noGrp="1"/>
          </p:cNvSpPr>
          <p:nvPr>
            <p:ph type="body" sz="quarter" idx="10"/>
          </p:nvPr>
        </p:nvSpPr>
        <p:spPr>
          <a:xfrm>
            <a:off x="1257300" y="4510088"/>
            <a:ext cx="9856788" cy="1295400"/>
          </a:xfrm>
        </p:spPr>
        <p:txBody>
          <a:bodyPr rtlCol="0">
            <a:normAutofit fontScale="92500"/>
          </a:bodyPr>
          <a:lstStyle/>
          <a:p>
            <a:pPr indent="0" fontAlgn="auto">
              <a:buFont typeface="Arial" panose="020B0604020202020204" pitchFamily="34" charset="0"/>
              <a:buNone/>
              <a:defRPr/>
            </a:pPr>
            <a:r>
              <a:rPr lang="en-US" sz="3600" dirty="0"/>
              <a:t>For the purpose of execution, you’ll be more successful moving toward the behavior on the right.</a:t>
            </a:r>
          </a:p>
        </p:txBody>
      </p:sp>
      <p:sp>
        <p:nvSpPr>
          <p:cNvPr id="13" name="Text Placeholder 2">
            <a:extLst>
              <a:ext uri="{FF2B5EF4-FFF2-40B4-BE49-F238E27FC236}"/>
            </a:extLst>
          </p:cNvPr>
          <p:cNvSpPr txBox="1">
            <a:spLocks/>
          </p:cNvSpPr>
          <p:nvPr/>
        </p:nvSpPr>
        <p:spPr>
          <a:xfrm>
            <a:off x="7262813" y="2327275"/>
            <a:ext cx="30892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Driven</a:t>
            </a:r>
          </a:p>
        </p:txBody>
      </p:sp>
      <p:cxnSp>
        <p:nvCxnSpPr>
          <p:cNvPr id="14" name="Straight Arrow Connector 13">
            <a:extLst>
              <a:ext uri="{FF2B5EF4-FFF2-40B4-BE49-F238E27FC236}"/>
            </a:extLst>
          </p:cNvPr>
          <p:cNvCxnSpPr>
            <a:cxnSpLocks/>
          </p:cNvCxnSpPr>
          <p:nvPr/>
        </p:nvCxnSpPr>
        <p:spPr>
          <a:xfrm>
            <a:off x="4343400" y="2595563"/>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extLst>
          </p:cNvPr>
          <p:cNvSpPr txBox="1">
            <a:spLocks/>
          </p:cNvSpPr>
          <p:nvPr/>
        </p:nvSpPr>
        <p:spPr>
          <a:xfrm>
            <a:off x="1233488" y="2346325"/>
            <a:ext cx="27701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Low-key</a:t>
            </a:r>
          </a:p>
        </p:txBody>
      </p:sp>
      <p:sp>
        <p:nvSpPr>
          <p:cNvPr id="16" name="Text Placeholder 2">
            <a:extLst>
              <a:ext uri="{FF2B5EF4-FFF2-40B4-BE49-F238E27FC236}"/>
            </a:extLst>
          </p:cNvPr>
          <p:cNvSpPr txBox="1">
            <a:spLocks/>
          </p:cNvSpPr>
          <p:nvPr/>
        </p:nvSpPr>
        <p:spPr>
          <a:xfrm>
            <a:off x="7286625" y="3313113"/>
            <a:ext cx="30876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Initiating</a:t>
            </a:r>
          </a:p>
        </p:txBody>
      </p:sp>
      <p:cxnSp>
        <p:nvCxnSpPr>
          <p:cNvPr id="17" name="Straight Arrow Connector 16">
            <a:extLst>
              <a:ext uri="{FF2B5EF4-FFF2-40B4-BE49-F238E27FC236}"/>
            </a:extLst>
          </p:cNvPr>
          <p:cNvCxnSpPr>
            <a:cxnSpLocks/>
          </p:cNvCxnSpPr>
          <p:nvPr/>
        </p:nvCxnSpPr>
        <p:spPr>
          <a:xfrm>
            <a:off x="4365625" y="3579813"/>
            <a:ext cx="2514600"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extLst>
          </p:cNvPr>
          <p:cNvSpPr txBox="1">
            <a:spLocks/>
          </p:cNvSpPr>
          <p:nvPr/>
        </p:nvSpPr>
        <p:spPr>
          <a:xfrm>
            <a:off x="1257300" y="3330575"/>
            <a:ext cx="2768600"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Reactive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a:t>
            </a:r>
          </a:p>
        </p:txBody>
      </p:sp>
      <p:sp>
        <p:nvSpPr>
          <p:cNvPr id="3" name="Text Placeholder 2">
            <a:extLst>
              <a:ext uri="{FF2B5EF4-FFF2-40B4-BE49-F238E27FC236}"/>
            </a:extLst>
          </p:cNvPr>
          <p:cNvSpPr>
            <a:spLocks noGrp="1"/>
          </p:cNvSpPr>
          <p:nvPr>
            <p:ph type="body" sz="quarter" idx="10"/>
          </p:nvPr>
        </p:nvSpPr>
        <p:spPr>
          <a:xfrm>
            <a:off x="1257300" y="2187575"/>
            <a:ext cx="9658350" cy="2973388"/>
          </a:xfrm>
        </p:spPr>
        <p:txBody>
          <a:bodyPr rtlCol="0">
            <a:normAutofit fontScale="92500"/>
          </a:bodyPr>
          <a:lstStyle/>
          <a:p>
            <a:pPr marL="571500" indent="-571500" fontAlgn="auto">
              <a:buFont typeface="Arial" panose="020B0604020202020204" pitchFamily="34" charset="0"/>
              <a:buChar char="•"/>
              <a:defRPr/>
            </a:pPr>
            <a:r>
              <a:rPr lang="en-US" sz="3600" dirty="0"/>
              <a:t>Are there projects you’re in charge of that are in danger of stalling out?</a:t>
            </a:r>
          </a:p>
          <a:p>
            <a:pPr marL="571500" indent="-571500" fontAlgn="auto">
              <a:buFont typeface="Arial" panose="020B0604020202020204" pitchFamily="34" charset="0"/>
              <a:buChar char="•"/>
              <a:defRPr/>
            </a:pPr>
            <a:r>
              <a:rPr lang="en-US" sz="3600" dirty="0"/>
              <a:t>How do you communicate your expectations?</a:t>
            </a:r>
          </a:p>
          <a:p>
            <a:pPr marL="571500" indent="-571500" fontAlgn="auto">
              <a:buFont typeface="Arial" panose="020B0604020202020204" pitchFamily="34" charset="0"/>
              <a:buChar char="•"/>
              <a:defRPr/>
            </a:pPr>
            <a:r>
              <a:rPr lang="en-US" sz="3600" dirty="0"/>
              <a:t>How can you motivate others to pick up the pace and focus on 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47500" lnSpcReduction="20000"/>
          </a:bodyPr>
          <a:lstStyle/>
          <a:p>
            <a:pPr fontAlgn="auto">
              <a:lnSpc>
                <a:spcPct val="120000"/>
              </a:lnSpc>
              <a:buFont typeface="Arial" panose="020B0604020202020204" pitchFamily="34" charset="0"/>
              <a:buNone/>
              <a:defRPr/>
            </a:pPr>
            <a:r>
              <a:rPr lang="en-US" sz="6000" dirty="0"/>
              <a:t>A leader can help teams follow through on resolutions by having members create clear maps for reaching their goals that detail the ‘when’ and the ‘how.’</a:t>
            </a:r>
          </a:p>
          <a:p>
            <a:pPr fontAlgn="auto">
              <a:lnSpc>
                <a:spcPct val="120000"/>
              </a:lnSpc>
              <a:buFont typeface="Arial" panose="020B0604020202020204" pitchFamily="34" charset="0"/>
              <a:buNone/>
              <a:defRPr/>
            </a:pPr>
            <a:r>
              <a:rPr lang="en-US" sz="6000" dirty="0"/>
              <a:t>Ask ‘What could  I do?’ instead of ‘What should  I do?’ to recognize alternatives.</a:t>
            </a:r>
          </a:p>
        </p:txBody>
      </p:sp>
      <p:sp>
        <p:nvSpPr>
          <p:cNvPr id="3" name="Text Placeholder 2">
            <a:extLst>
              <a:ext uri="{FF2B5EF4-FFF2-40B4-BE49-F238E27FC236}"/>
            </a:extLst>
          </p:cNvPr>
          <p:cNvSpPr>
            <a:spLocks noGrp="1"/>
          </p:cNvSpPr>
          <p:nvPr>
            <p:ph type="body" sz="quarter" idx="14"/>
          </p:nvPr>
        </p:nvSpPr>
        <p:spPr>
          <a:xfrm>
            <a:off x="1118623" y="5214884"/>
            <a:ext cx="10285251" cy="728715"/>
          </a:xfrm>
        </p:spPr>
        <p:txBody>
          <a:bodyPr rtlCol="0"/>
          <a:lstStyle/>
          <a:p>
            <a:pPr fontAlgn="auto">
              <a:defRPr/>
            </a:pPr>
            <a:r>
              <a:rPr lang="en-US" dirty="0"/>
              <a:t>John </a:t>
            </a:r>
            <a:r>
              <a:rPr lang="en-US" dirty="0" err="1"/>
              <a:t>Beshears</a:t>
            </a:r>
            <a:r>
              <a:rPr lang="en-US" dirty="0"/>
              <a:t> and Francesca Gino, </a:t>
            </a:r>
            <a:r>
              <a:rPr lang="en-US" i="1" dirty="0"/>
              <a:t>Leaders as Decision Architects</a:t>
            </a:r>
            <a:r>
              <a:rPr lang="en-US" dirty="0"/>
              <a:t>, Harvard Business Review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Meetings</a:t>
            </a:r>
          </a:p>
        </p:txBody>
      </p:sp>
      <p:sp>
        <p:nvSpPr>
          <p:cNvPr id="3" name="Text Placeholder 2">
            <a:extLst>
              <a:ext uri="{FF2B5EF4-FFF2-40B4-BE49-F238E27FC236}"/>
            </a:extLst>
          </p:cNvPr>
          <p:cNvSpPr>
            <a:spLocks noGrp="1"/>
          </p:cNvSpPr>
          <p:nvPr>
            <p:ph type="body" sz="quarter" idx="10"/>
          </p:nvPr>
        </p:nvSpPr>
        <p:spPr>
          <a:xfrm>
            <a:off x="1257300" y="2187575"/>
            <a:ext cx="9658350" cy="2973388"/>
          </a:xfrm>
        </p:spPr>
        <p:txBody>
          <a:bodyPr rtlCol="0">
            <a:normAutofit fontScale="77500" lnSpcReduction="20000"/>
          </a:bodyPr>
          <a:lstStyle/>
          <a:p>
            <a:pPr marL="571500" indent="-571500" fontAlgn="auto">
              <a:lnSpc>
                <a:spcPct val="120000"/>
              </a:lnSpc>
              <a:buFont typeface="Arial" panose="020B0604020202020204" pitchFamily="34" charset="0"/>
              <a:buChar char="•"/>
              <a:defRPr/>
            </a:pPr>
            <a:r>
              <a:rPr lang="en-US" sz="3600" dirty="0"/>
              <a:t>Do each of your meetings move your project forward?</a:t>
            </a:r>
          </a:p>
          <a:p>
            <a:pPr marL="571500" indent="-571500" fontAlgn="auto">
              <a:lnSpc>
                <a:spcPct val="120000"/>
              </a:lnSpc>
              <a:buFont typeface="Arial" panose="020B0604020202020204" pitchFamily="34" charset="0"/>
              <a:buChar char="•"/>
              <a:defRPr/>
            </a:pPr>
            <a:r>
              <a:rPr lang="en-US" sz="3600" dirty="0"/>
              <a:t>How do you measure progress?</a:t>
            </a:r>
          </a:p>
          <a:p>
            <a:pPr marL="571500" indent="-571500" fontAlgn="auto">
              <a:lnSpc>
                <a:spcPct val="120000"/>
              </a:lnSpc>
              <a:buFont typeface="Arial" panose="020B0604020202020204" pitchFamily="34" charset="0"/>
              <a:buChar char="•"/>
              <a:defRPr/>
            </a:pPr>
            <a:r>
              <a:rPr lang="en-US" sz="3600" dirty="0"/>
              <a:t>Does your team commit to deadlines?</a:t>
            </a:r>
          </a:p>
          <a:p>
            <a:pPr marL="571500" indent="-571500" fontAlgn="auto">
              <a:lnSpc>
                <a:spcPct val="120000"/>
              </a:lnSpc>
              <a:buFont typeface="Arial" panose="020B0604020202020204" pitchFamily="34" charset="0"/>
              <a:buChar char="•"/>
              <a:defRPr/>
            </a:pPr>
            <a:r>
              <a:rPr lang="en-US" sz="3600" dirty="0"/>
              <a:t>Does your team hold each other accountable for their responsibilities?</a:t>
            </a:r>
          </a:p>
        </p:txBody>
      </p:sp>
      <p:sp>
        <p:nvSpPr>
          <p:cNvPr id="38915" name="TextBox 3"/>
          <p:cNvSpPr txBox="1">
            <a:spLocks noChangeArrowheads="1"/>
          </p:cNvSpPr>
          <p:nvPr/>
        </p:nvSpPr>
        <p:spPr bwMode="auto">
          <a:xfrm>
            <a:off x="1257300" y="5346700"/>
            <a:ext cx="8539163" cy="368300"/>
          </a:xfrm>
          <a:prstGeom prst="rect">
            <a:avLst/>
          </a:prstGeom>
          <a:noFill/>
          <a:ln w="9525">
            <a:noFill/>
            <a:miter lim="800000"/>
            <a:headEnd/>
            <a:tailEnd/>
          </a:ln>
        </p:spPr>
        <p:txBody>
          <a:bodyPr anchor="ctr">
            <a:spAutoFit/>
          </a:bodyPr>
          <a:lstStyle/>
          <a:p>
            <a:r>
              <a:rPr lang="en-US" altLang="en-US">
                <a:latin typeface="Proxima Nova"/>
              </a:rPr>
              <a:t>See </a:t>
            </a:r>
            <a:r>
              <a:rPr lang="en-US" altLang="en-US">
                <a:latin typeface="Proxima Nova"/>
                <a:hlinkClick r:id="rId2"/>
              </a:rPr>
              <a:t>Five Tips for Better Meetings</a:t>
            </a:r>
            <a:r>
              <a:rPr lang="en-US" altLang="en-US">
                <a:latin typeface="Proxima Nova"/>
              </a:rPr>
              <a:t> (pdf) and </a:t>
            </a:r>
            <a:r>
              <a:rPr lang="en-US" altLang="en-US">
                <a:latin typeface="Proxima Nova"/>
                <a:hlinkClick r:id="rId3"/>
              </a:rPr>
              <a:t>Patrick Lencioni - Meetings </a:t>
            </a:r>
            <a:r>
              <a:rPr lang="en-US" altLang="en-US">
                <a:latin typeface="Proxima Nova"/>
              </a:rPr>
              <a:t>(video)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Decide how to decide</a:t>
            </a:r>
          </a:p>
        </p:txBody>
      </p:sp>
      <p:sp>
        <p:nvSpPr>
          <p:cNvPr id="3" name="Text Placeholder 2">
            <a:extLst>
              <a:ext uri="{FF2B5EF4-FFF2-40B4-BE49-F238E27FC236}"/>
            </a:extLst>
          </p:cNvPr>
          <p:cNvSpPr>
            <a:spLocks noGrp="1"/>
          </p:cNvSpPr>
          <p:nvPr>
            <p:ph type="body" sz="quarter" idx="10"/>
          </p:nvPr>
        </p:nvSpPr>
        <p:spPr>
          <a:xfrm>
            <a:off x="1257300" y="2187575"/>
            <a:ext cx="9658350" cy="3857625"/>
          </a:xfrm>
        </p:spPr>
        <p:txBody>
          <a:bodyPr rtlCol="0">
            <a:normAutofit fontScale="70000" lnSpcReduction="20000"/>
          </a:bodyPr>
          <a:lstStyle/>
          <a:p>
            <a:pPr marL="571500" indent="-571500" fontAlgn="auto">
              <a:lnSpc>
                <a:spcPct val="120000"/>
              </a:lnSpc>
              <a:buFont typeface="Arial" panose="020B0604020202020204" pitchFamily="34" charset="0"/>
              <a:buChar char="•"/>
              <a:defRPr/>
            </a:pPr>
            <a:r>
              <a:rPr lang="en-US" sz="3600" dirty="0"/>
              <a:t>What needs to be decided?</a:t>
            </a:r>
          </a:p>
          <a:p>
            <a:pPr marL="571500" indent="-571500" fontAlgn="auto">
              <a:lnSpc>
                <a:spcPct val="120000"/>
              </a:lnSpc>
              <a:buFont typeface="Arial" panose="020B0604020202020204" pitchFamily="34" charset="0"/>
              <a:buChar char="•"/>
              <a:defRPr/>
            </a:pPr>
            <a:r>
              <a:rPr lang="en-US" sz="3600" dirty="0"/>
              <a:t>Who gathers data, who drafts a recommendation, and who provides input?</a:t>
            </a:r>
          </a:p>
          <a:p>
            <a:pPr marL="571500" indent="-571500" fontAlgn="auto">
              <a:lnSpc>
                <a:spcPct val="120000"/>
              </a:lnSpc>
              <a:buFont typeface="Arial" panose="020B0604020202020204" pitchFamily="34" charset="0"/>
              <a:buChar char="•"/>
              <a:defRPr/>
            </a:pPr>
            <a:r>
              <a:rPr lang="en-US" sz="3600" dirty="0"/>
              <a:t>How will we give weight to data and input?</a:t>
            </a:r>
          </a:p>
          <a:p>
            <a:pPr marL="571500" indent="-571500" fontAlgn="auto">
              <a:lnSpc>
                <a:spcPct val="120000"/>
              </a:lnSpc>
              <a:buFont typeface="Arial" panose="020B0604020202020204" pitchFamily="34" charset="0"/>
              <a:buChar char="•"/>
              <a:defRPr/>
            </a:pPr>
            <a:r>
              <a:rPr lang="en-US" sz="3600" dirty="0"/>
              <a:t>When do we need the decision made?</a:t>
            </a:r>
          </a:p>
          <a:p>
            <a:pPr marL="571500" indent="-571500" fontAlgn="auto">
              <a:lnSpc>
                <a:spcPct val="120000"/>
              </a:lnSpc>
              <a:buFont typeface="Arial" panose="020B0604020202020204" pitchFamily="34" charset="0"/>
              <a:buChar char="•"/>
              <a:defRPr/>
            </a:pPr>
            <a:r>
              <a:rPr lang="en-US" sz="3600" dirty="0"/>
              <a:t>Who has to sign off on the decision?</a:t>
            </a:r>
          </a:p>
          <a:p>
            <a:pPr marL="571500" indent="-571500" fontAlgn="auto">
              <a:lnSpc>
                <a:spcPct val="120000"/>
              </a:lnSpc>
              <a:buFont typeface="Arial" panose="020B0604020202020204" pitchFamily="34" charset="0"/>
              <a:buChar char="•"/>
              <a:defRPr/>
            </a:pPr>
            <a:r>
              <a:rPr lang="en-US" sz="3600" dirty="0"/>
              <a:t>Who has the final accountability?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Try this</a:t>
            </a:r>
          </a:p>
        </p:txBody>
      </p:sp>
      <p:sp>
        <p:nvSpPr>
          <p:cNvPr id="3" name="Text Placeholder 2">
            <a:extLst>
              <a:ext uri="{FF2B5EF4-FFF2-40B4-BE49-F238E27FC236}"/>
            </a:extLst>
          </p:cNvPr>
          <p:cNvSpPr>
            <a:spLocks noGrp="1"/>
          </p:cNvSpPr>
          <p:nvPr>
            <p:ph type="body" sz="quarter" idx="10"/>
          </p:nvPr>
        </p:nvSpPr>
        <p:spPr>
          <a:xfrm>
            <a:off x="1257300" y="2187575"/>
            <a:ext cx="9658350" cy="3857625"/>
          </a:xfrm>
        </p:spPr>
        <p:txBody>
          <a:bodyPr rtlCol="0">
            <a:normAutofit fontScale="77500" lnSpcReduction="20000"/>
          </a:bodyPr>
          <a:lstStyle/>
          <a:p>
            <a:pPr marL="571500" indent="-571500" fontAlgn="auto">
              <a:lnSpc>
                <a:spcPct val="120000"/>
              </a:lnSpc>
              <a:buFont typeface="Arial" panose="020B0604020202020204" pitchFamily="34" charset="0"/>
              <a:buChar char="•"/>
              <a:defRPr/>
            </a:pPr>
            <a:r>
              <a:rPr lang="en-US" sz="4100" dirty="0"/>
              <a:t>Set aside a “check-in” time for yourself each day, and for your team, each month.</a:t>
            </a:r>
          </a:p>
          <a:p>
            <a:pPr marL="571500" indent="-571500" fontAlgn="auto">
              <a:lnSpc>
                <a:spcPct val="120000"/>
              </a:lnSpc>
              <a:buFont typeface="Arial" panose="020B0604020202020204" pitchFamily="34" charset="0"/>
              <a:buChar char="•"/>
              <a:defRPr/>
            </a:pPr>
            <a:r>
              <a:rPr lang="en-US" sz="4100" dirty="0"/>
              <a:t>Ask yourself / your team:</a:t>
            </a:r>
          </a:p>
          <a:p>
            <a:pPr marL="955548" lvl="1" indent="-571500" fontAlgn="auto">
              <a:lnSpc>
                <a:spcPct val="120000"/>
              </a:lnSpc>
              <a:defRPr/>
            </a:pPr>
            <a:r>
              <a:rPr lang="en-US" sz="3600" dirty="0"/>
              <a:t>What’s the most important thing my team (or department or staff) can do today to meet our goal(s)?</a:t>
            </a:r>
          </a:p>
          <a:p>
            <a:pPr marL="955548" lvl="1" indent="-571500" fontAlgn="auto">
              <a:lnSpc>
                <a:spcPct val="120000"/>
              </a:lnSpc>
              <a:defRPr/>
            </a:pPr>
            <a:r>
              <a:rPr lang="en-US" sz="3600" dirty="0"/>
              <a:t>How can I go above and beyond today?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seup photo of white decor">
            <a:extLst>
              <a:ext uri="{FF2B5EF4-FFF2-40B4-BE49-F238E27FC236}"/>
            </a:extLst>
          </p:cNvPr>
          <p:cNvPicPr>
            <a:picLocks noChangeAspect="1" noChangeArrowheads="1"/>
          </p:cNvPicPr>
          <p:nvPr/>
        </p:nvPicPr>
        <p:blipFill rotWithShape="1">
          <a:blip r:embed="rId2">
            <a:extLst>
              <a:ext uri="{28A0092B-C50C-407E-A947-70E740481C1C}"/>
            </a:extLst>
          </a:blip>
          <a:srcRect t="13878" b="11021"/>
          <a:stretch/>
        </p:blipFill>
        <p:spPr bwMode="auto">
          <a:xfrm>
            <a:off x="7605195" y="1618017"/>
            <a:ext cx="3681161" cy="3685032"/>
          </a:xfrm>
          <a:prstGeom prst="ellipse">
            <a:avLst/>
          </a:prstGeom>
          <a:noFill/>
          <a:extLst>
            <a:ext uri="{909E8E84-426E-40DD-AFC4-6F175D3DCCD1}"/>
          </a:extLst>
        </p:spPr>
      </p:pic>
      <p:sp>
        <p:nvSpPr>
          <p:cNvPr id="2" name="Title 1">
            <a:extLst>
              <a:ext uri="{FF2B5EF4-FFF2-40B4-BE49-F238E27FC236}"/>
            </a:extLst>
          </p:cNvPr>
          <p:cNvSpPr>
            <a:spLocks noGrp="1"/>
          </p:cNvSpPr>
          <p:nvPr>
            <p:ph type="ctrTitle"/>
          </p:nvPr>
        </p:nvSpPr>
        <p:spPr>
          <a:xfrm>
            <a:off x="1516063" y="1585913"/>
            <a:ext cx="5837237" cy="3897312"/>
          </a:xfrm>
        </p:spPr>
        <p:txBody>
          <a:bodyPr anchor="t">
            <a:normAutofit fontScale="90000"/>
          </a:bodyPr>
          <a:lstStyle/>
          <a:p>
            <a:pPr fontAlgn="auto">
              <a:lnSpc>
                <a:spcPct val="100000"/>
              </a:lnSpc>
              <a:spcAft>
                <a:spcPts val="0"/>
              </a:spcAft>
              <a:defRPr/>
            </a:pPr>
            <a:r>
              <a:rPr lang="en-US" sz="7200" dirty="0"/>
              <a:t>Championing execution through </a:t>
            </a:r>
            <a:r>
              <a:rPr lang="en-US" sz="7200" b="1" dirty="0"/>
              <a:t>structure</a:t>
            </a:r>
            <a:endParaRPr lang="en-US" sz="7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Do you need help with structure?</a:t>
            </a:r>
          </a:p>
        </p:txBody>
      </p:sp>
      <p:sp>
        <p:nvSpPr>
          <p:cNvPr id="3" name="Text Placeholder 2">
            <a:extLst>
              <a:ext uri="{FF2B5EF4-FFF2-40B4-BE49-F238E27FC236}"/>
            </a:extLst>
          </p:cNvPr>
          <p:cNvSpPr>
            <a:spLocks noGrp="1"/>
          </p:cNvSpPr>
          <p:nvPr>
            <p:ph type="body" sz="quarter" idx="10"/>
          </p:nvPr>
        </p:nvSpPr>
        <p:spPr>
          <a:xfrm>
            <a:off x="1257300" y="3967163"/>
            <a:ext cx="9856788" cy="800100"/>
          </a:xfrm>
        </p:spPr>
        <p:txBody>
          <a:bodyPr rtlCol="0">
            <a:normAutofit fontScale="62500" lnSpcReduction="20000"/>
          </a:bodyPr>
          <a:lstStyle/>
          <a:p>
            <a:pPr indent="0" fontAlgn="auto">
              <a:lnSpc>
                <a:spcPct val="120000"/>
              </a:lnSpc>
              <a:buFont typeface="Arial" panose="020B0604020202020204" pitchFamily="34" charset="0"/>
              <a:buNone/>
              <a:defRPr/>
            </a:pPr>
            <a:r>
              <a:rPr lang="en-US" sz="3600" dirty="0"/>
              <a:t>For the purpose of execution, you’ll be more successful moving toward the behavior on the right.</a:t>
            </a:r>
          </a:p>
        </p:txBody>
      </p:sp>
      <p:sp>
        <p:nvSpPr>
          <p:cNvPr id="43011" name="Rectangle 10"/>
          <p:cNvSpPr>
            <a:spLocks noChangeArrowheads="1"/>
          </p:cNvSpPr>
          <p:nvPr/>
        </p:nvSpPr>
        <p:spPr bwMode="auto">
          <a:xfrm>
            <a:off x="1176338" y="4995863"/>
            <a:ext cx="9937750" cy="904875"/>
          </a:xfrm>
          <a:prstGeom prst="rect">
            <a:avLst/>
          </a:prstGeom>
          <a:noFill/>
          <a:ln w="9525">
            <a:noFill/>
            <a:miter lim="800000"/>
            <a:headEnd/>
            <a:tailEnd/>
          </a:ln>
        </p:spPr>
        <p:txBody>
          <a:bodyPr>
            <a:spAutoFit/>
          </a:bodyPr>
          <a:lstStyle/>
          <a:p>
            <a:pPr marL="285750" indent="-285750">
              <a:spcAft>
                <a:spcPct val="20000"/>
              </a:spcAft>
              <a:buFont typeface="Arial" charset="0"/>
              <a:buChar char="•"/>
            </a:pPr>
            <a:r>
              <a:rPr lang="en-US" altLang="en-US" sz="2400">
                <a:latin typeface="Proxima Nova"/>
              </a:rPr>
              <a:t>What processes, policies, and expectations have you put in place?</a:t>
            </a:r>
          </a:p>
          <a:p>
            <a:pPr marL="285750" indent="-285750">
              <a:spcAft>
                <a:spcPct val="20000"/>
              </a:spcAft>
              <a:buFont typeface="Arial" charset="0"/>
              <a:buChar char="•"/>
            </a:pPr>
            <a:r>
              <a:rPr lang="en-US" altLang="en-US" sz="2400">
                <a:latin typeface="Proxima Nova"/>
              </a:rPr>
              <a:t>Do you take time to plan and analyze?</a:t>
            </a:r>
          </a:p>
        </p:txBody>
      </p:sp>
      <p:sp>
        <p:nvSpPr>
          <p:cNvPr id="12" name="Text Placeholder 2">
            <a:extLst>
              <a:ext uri="{FF2B5EF4-FFF2-40B4-BE49-F238E27FC236}"/>
            </a:extLst>
          </p:cNvPr>
          <p:cNvSpPr txBox="1">
            <a:spLocks/>
          </p:cNvSpPr>
          <p:nvPr/>
        </p:nvSpPr>
        <p:spPr>
          <a:xfrm>
            <a:off x="7286625" y="2001838"/>
            <a:ext cx="3087688" cy="801687"/>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Plan</a:t>
            </a:r>
          </a:p>
        </p:txBody>
      </p:sp>
      <p:cxnSp>
        <p:nvCxnSpPr>
          <p:cNvPr id="13" name="Straight Arrow Connector 12">
            <a:extLst>
              <a:ext uri="{FF2B5EF4-FFF2-40B4-BE49-F238E27FC236}"/>
            </a:extLst>
          </p:cNvPr>
          <p:cNvCxnSpPr>
            <a:cxnSpLocks/>
          </p:cNvCxnSpPr>
          <p:nvPr/>
        </p:nvCxnSpPr>
        <p:spPr>
          <a:xfrm>
            <a:off x="4365625" y="2268538"/>
            <a:ext cx="2514600"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extLst>
          </p:cNvPr>
          <p:cNvSpPr txBox="1">
            <a:spLocks/>
          </p:cNvSpPr>
          <p:nvPr/>
        </p:nvSpPr>
        <p:spPr>
          <a:xfrm>
            <a:off x="1257300" y="2020888"/>
            <a:ext cx="2768600"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Improvise</a:t>
            </a:r>
          </a:p>
        </p:txBody>
      </p:sp>
      <p:sp>
        <p:nvSpPr>
          <p:cNvPr id="15" name="Text Placeholder 2">
            <a:extLst>
              <a:ext uri="{FF2B5EF4-FFF2-40B4-BE49-F238E27FC236}"/>
            </a:extLst>
          </p:cNvPr>
          <p:cNvSpPr txBox="1">
            <a:spLocks/>
          </p:cNvSpPr>
          <p:nvPr/>
        </p:nvSpPr>
        <p:spPr>
          <a:xfrm>
            <a:off x="7308850" y="2987675"/>
            <a:ext cx="30876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Analyze in depth</a:t>
            </a:r>
          </a:p>
        </p:txBody>
      </p:sp>
      <p:cxnSp>
        <p:nvCxnSpPr>
          <p:cNvPr id="16" name="Straight Arrow Connector 15">
            <a:extLst>
              <a:ext uri="{FF2B5EF4-FFF2-40B4-BE49-F238E27FC236}"/>
            </a:extLst>
          </p:cNvPr>
          <p:cNvCxnSpPr>
            <a:cxnSpLocks/>
          </p:cNvCxnSpPr>
          <p:nvPr/>
        </p:nvCxnSpPr>
        <p:spPr>
          <a:xfrm>
            <a:off x="4387850" y="3254375"/>
            <a:ext cx="2514600"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extLst>
          </p:cNvPr>
          <p:cNvSpPr txBox="1">
            <a:spLocks/>
          </p:cNvSpPr>
          <p:nvPr/>
        </p:nvSpPr>
        <p:spPr>
          <a:xfrm>
            <a:off x="960438" y="3005138"/>
            <a:ext cx="3087687" cy="801687"/>
          </a:xfrm>
          <a:prstGeom prst="rect">
            <a:avLst/>
          </a:prstGeom>
        </p:spPr>
        <p:txBody>
          <a:bodyPr lIns="0" rIns="0">
            <a:normAutofit fontScale="92500" lnSpcReduction="20000"/>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Follow first impressions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buFont typeface="Arial" panose="020B0604020202020204" pitchFamily="34" charset="0"/>
              <a:buNone/>
              <a:defRPr/>
            </a:pPr>
            <a:r>
              <a:rPr lang="en-US" sz="6600" dirty="0"/>
              <a:t>Failure to plan is </a:t>
            </a:r>
          </a:p>
          <a:p>
            <a:pPr fontAlgn="auto">
              <a:buFont typeface="Arial" panose="020B0604020202020204" pitchFamily="34" charset="0"/>
              <a:buNone/>
              <a:defRPr/>
            </a:pPr>
            <a:r>
              <a:rPr lang="en-US" sz="6600" dirty="0"/>
              <a:t>planning to fail.</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Proverbial wisdom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Your role in planning</a:t>
            </a:r>
          </a:p>
        </p:txBody>
      </p:sp>
      <p:sp>
        <p:nvSpPr>
          <p:cNvPr id="45058" name="Text Placeholder 2"/>
          <p:cNvSpPr>
            <a:spLocks noGrp="1"/>
          </p:cNvSpPr>
          <p:nvPr>
            <p:ph type="body" sz="quarter" idx="10"/>
          </p:nvPr>
        </p:nvSpPr>
        <p:spPr>
          <a:xfrm>
            <a:off x="1257300" y="2187575"/>
            <a:ext cx="9658350" cy="3857625"/>
          </a:xfrm>
        </p:spPr>
        <p:txBody>
          <a:bodyPr/>
          <a:lstStyle/>
          <a:p>
            <a:pPr marL="571500" indent="-571500">
              <a:lnSpc>
                <a:spcPct val="120000"/>
              </a:lnSpc>
            </a:pPr>
            <a:r>
              <a:rPr lang="en-US" sz="3600" smtClean="0"/>
              <a:t>Involve your team.</a:t>
            </a:r>
          </a:p>
          <a:p>
            <a:pPr marL="571500" indent="-571500">
              <a:lnSpc>
                <a:spcPct val="120000"/>
              </a:lnSpc>
            </a:pPr>
            <a:r>
              <a:rPr lang="en-US" sz="3600" smtClean="0"/>
              <a:t>Stay plugged into the planning process. </a:t>
            </a:r>
          </a:p>
          <a:p>
            <a:pPr marL="571500" indent="-571500">
              <a:lnSpc>
                <a:spcPct val="120000"/>
              </a:lnSpc>
            </a:pPr>
            <a:r>
              <a:rPr lang="en-US" sz="3600" smtClean="0"/>
              <a:t>Provide resources and time for planning.</a:t>
            </a:r>
          </a:p>
          <a:p>
            <a:pPr marL="571500" indent="-571500">
              <a:lnSpc>
                <a:spcPct val="120000"/>
              </a:lnSpc>
            </a:pPr>
            <a:r>
              <a:rPr lang="en-US" sz="3600" smtClean="0"/>
              <a:t>Match the complexity to the need. Keep the plan focused.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736600" y="812800"/>
            <a:ext cx="9858375" cy="2986088"/>
          </a:xfrm>
        </p:spPr>
        <p:txBody>
          <a:bodyPr anchor="t"/>
          <a:lstStyle/>
          <a:p>
            <a:pPr fontAlgn="auto">
              <a:spcAft>
                <a:spcPts val="0"/>
              </a:spcAft>
              <a:defRPr/>
            </a:pPr>
            <a:r>
              <a:rPr lang="en-US" sz="6000" dirty="0"/>
              <a:t>Work of </a:t>
            </a:r>
            <a:br>
              <a:rPr lang="en-US" sz="6000" dirty="0"/>
            </a:br>
            <a:r>
              <a:rPr lang="en-US" sz="6000" dirty="0"/>
              <a:t>Leaders</a:t>
            </a:r>
            <a:br>
              <a:rPr lang="en-US" sz="6000" dirty="0"/>
            </a:br>
            <a:r>
              <a:rPr lang="en-US" sz="6000" dirty="0"/>
              <a:t>model</a:t>
            </a:r>
          </a:p>
        </p:txBody>
      </p:sp>
      <p:pic>
        <p:nvPicPr>
          <p:cNvPr id="27650" name="Picture 6" descr="Everything DiSC Work of Leaders Poster"/>
          <p:cNvPicPr>
            <a:picLocks noChangeAspect="1" noChangeArrowheads="1"/>
          </p:cNvPicPr>
          <p:nvPr/>
        </p:nvPicPr>
        <p:blipFill>
          <a:blip r:embed="rId2"/>
          <a:srcRect/>
          <a:stretch>
            <a:fillRect/>
          </a:stretch>
        </p:blipFill>
        <p:spPr bwMode="auto">
          <a:xfrm>
            <a:off x="4316413" y="469900"/>
            <a:ext cx="7404100" cy="5575300"/>
          </a:xfrm>
          <a:prstGeom prst="rect">
            <a:avLst/>
          </a:prstGeom>
          <a:noFill/>
          <a:ln w="9525">
            <a:noFill/>
            <a:miter lim="800000"/>
            <a:headEnd/>
            <a:tailEnd/>
          </a:ln>
        </p:spPr>
      </p:pic>
      <p:sp>
        <p:nvSpPr>
          <p:cNvPr id="4" name="Text Box 8">
            <a:extLst>
              <a:ext uri="{FF2B5EF4-FFF2-40B4-BE49-F238E27FC236}"/>
            </a:extLst>
          </p:cNvPr>
          <p:cNvSpPr txBox="1">
            <a:spLocks noChangeArrowheads="1"/>
          </p:cNvSpPr>
          <p:nvPr/>
        </p:nvSpPr>
        <p:spPr bwMode="auto">
          <a:xfrm>
            <a:off x="6432550" y="6067425"/>
            <a:ext cx="3171825" cy="3397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auto">
              <a:lnSpc>
                <a:spcPct val="100000"/>
              </a:lnSpc>
              <a:spcBef>
                <a:spcPct val="0"/>
              </a:spcBef>
              <a:spcAft>
                <a:spcPts val="0"/>
              </a:spcAft>
              <a:buFontTx/>
              <a:buNone/>
              <a:defRPr/>
            </a:pPr>
            <a:r>
              <a:rPr lang="en-US" altLang="en-US" sz="1600" dirty="0">
                <a:latin typeface="+mn-lt"/>
                <a:cs typeface="+mn-cs"/>
              </a:rPr>
              <a:t>Everything </a:t>
            </a:r>
            <a:r>
              <a:rPr lang="en-US" altLang="en-US" sz="1600" dirty="0" err="1">
                <a:latin typeface="+mn-lt"/>
                <a:cs typeface="+mn-cs"/>
              </a:rPr>
              <a:t>DiSC</a:t>
            </a:r>
            <a:r>
              <a:rPr lang="en-US" altLang="en-US" sz="1600" dirty="0">
                <a:latin typeface="+mn-lt"/>
                <a:cs typeface="+mn-cs"/>
              </a:rPr>
              <a:t> Work of Leaders</a:t>
            </a:r>
          </a:p>
        </p:txBody>
      </p:sp>
      <p:sp>
        <p:nvSpPr>
          <p:cNvPr id="27652" name="TextBox 4"/>
          <p:cNvSpPr txBox="1">
            <a:spLocks noChangeArrowheads="1"/>
          </p:cNvSpPr>
          <p:nvPr/>
        </p:nvSpPr>
        <p:spPr bwMode="auto">
          <a:xfrm>
            <a:off x="736600" y="3429000"/>
            <a:ext cx="2851150" cy="1570038"/>
          </a:xfrm>
          <a:prstGeom prst="rect">
            <a:avLst/>
          </a:prstGeom>
          <a:noFill/>
          <a:ln w="9525">
            <a:noFill/>
            <a:miter lim="800000"/>
            <a:headEnd/>
            <a:tailEnd/>
          </a:ln>
        </p:spPr>
        <p:txBody>
          <a:bodyPr anchor="ctr">
            <a:spAutoFit/>
          </a:bodyPr>
          <a:lstStyle/>
          <a:p>
            <a:r>
              <a:rPr lang="en-US" sz="3200">
                <a:latin typeface="Proxima Nova"/>
              </a:rPr>
              <a:t>Vision</a:t>
            </a:r>
          </a:p>
          <a:p>
            <a:r>
              <a:rPr lang="en-US" sz="3200">
                <a:latin typeface="Proxima Nova"/>
              </a:rPr>
              <a:t>Alignment</a:t>
            </a:r>
          </a:p>
          <a:p>
            <a:r>
              <a:rPr lang="en-US" sz="3200" b="1">
                <a:latin typeface="Proxima Nova"/>
              </a:rPr>
              <a:t>Execution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Too often, leaders get sucked into day-to-day operations and lose sight of the execution of strategy. And if they don’t provide focus and consistent oversight of progress, line managers and individual contributors fall back into their normal routines.</a:t>
            </a:r>
          </a:p>
        </p:txBody>
      </p:sp>
      <p:sp>
        <p:nvSpPr>
          <p:cNvPr id="3" name="Text Placeholder 2">
            <a:extLst>
              <a:ext uri="{FF2B5EF4-FFF2-40B4-BE49-F238E27FC236}"/>
            </a:extLst>
          </p:cNvPr>
          <p:cNvSpPr>
            <a:spLocks noGrp="1"/>
          </p:cNvSpPr>
          <p:nvPr>
            <p:ph type="body" sz="quarter" idx="14"/>
          </p:nvPr>
        </p:nvSpPr>
        <p:spPr>
          <a:xfrm>
            <a:off x="1118623" y="5214884"/>
            <a:ext cx="10285251" cy="820155"/>
          </a:xfrm>
        </p:spPr>
        <p:txBody>
          <a:bodyPr rtlCol="0"/>
          <a:lstStyle/>
          <a:p>
            <a:pPr fontAlgn="auto">
              <a:defRPr/>
            </a:pPr>
            <a:r>
              <a:rPr lang="en-US" dirty="0"/>
              <a:t>Gregory </a:t>
            </a:r>
            <a:r>
              <a:rPr lang="en-US" dirty="0" err="1"/>
              <a:t>Billhardt</a:t>
            </a:r>
            <a:r>
              <a:rPr lang="en-US" dirty="0"/>
              <a:t>, sales and marketing strategist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wo black-and-white birds">
            <a:extLst>
              <a:ext uri="{FF2B5EF4-FFF2-40B4-BE49-F238E27FC236}"/>
            </a:extLst>
          </p:cNvPr>
          <p:cNvPicPr>
            <a:picLocks noChangeAspect="1" noChangeArrowheads="1"/>
          </p:cNvPicPr>
          <p:nvPr/>
        </p:nvPicPr>
        <p:blipFill rotWithShape="1">
          <a:blip r:embed="rId2">
            <a:extLst>
              <a:ext uri="{28A0092B-C50C-407E-A947-70E740481C1C}"/>
            </a:extLst>
          </a:blip>
          <a:srcRect l="17944" r="15267"/>
          <a:stretch/>
        </p:blipFill>
        <p:spPr bwMode="auto">
          <a:xfrm>
            <a:off x="7605195" y="1618017"/>
            <a:ext cx="3690045" cy="3685032"/>
          </a:xfrm>
          <a:prstGeom prst="ellipse">
            <a:avLst/>
          </a:prstGeom>
          <a:noFill/>
          <a:extLst>
            <a:ext uri="{909E8E84-426E-40DD-AFC4-6F175D3DCCD1}"/>
          </a:extLst>
        </p:spPr>
      </p:pic>
      <p:sp>
        <p:nvSpPr>
          <p:cNvPr id="2" name="Title 1">
            <a:extLst>
              <a:ext uri="{FF2B5EF4-FFF2-40B4-BE49-F238E27FC236}"/>
            </a:extLst>
          </p:cNvPr>
          <p:cNvSpPr>
            <a:spLocks noGrp="1"/>
          </p:cNvSpPr>
          <p:nvPr>
            <p:ph type="ctrTitle"/>
          </p:nvPr>
        </p:nvSpPr>
        <p:spPr>
          <a:xfrm>
            <a:off x="1516063" y="1585913"/>
            <a:ext cx="5837237" cy="3897312"/>
          </a:xfrm>
        </p:spPr>
        <p:txBody>
          <a:bodyPr anchor="t">
            <a:normAutofit fontScale="90000"/>
          </a:bodyPr>
          <a:lstStyle/>
          <a:p>
            <a:pPr fontAlgn="auto">
              <a:lnSpc>
                <a:spcPct val="100000"/>
              </a:lnSpc>
              <a:spcAft>
                <a:spcPts val="0"/>
              </a:spcAft>
              <a:defRPr/>
            </a:pPr>
            <a:r>
              <a:rPr lang="en-US" sz="7200" dirty="0"/>
              <a:t>Championing execution through </a:t>
            </a:r>
            <a:r>
              <a:rPr lang="en-US" sz="7200" b="1" dirty="0"/>
              <a:t>feedback</a:t>
            </a:r>
            <a:endParaRPr lang="en-US" sz="7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Feedback</a:t>
            </a:r>
          </a:p>
        </p:txBody>
      </p:sp>
      <p:sp>
        <p:nvSpPr>
          <p:cNvPr id="48130" name="Text Placeholder 2"/>
          <p:cNvSpPr>
            <a:spLocks noGrp="1"/>
          </p:cNvSpPr>
          <p:nvPr>
            <p:ph type="body" sz="quarter" idx="10"/>
          </p:nvPr>
        </p:nvSpPr>
        <p:spPr>
          <a:xfrm>
            <a:off x="1327150" y="2286000"/>
            <a:ext cx="6653213" cy="3454400"/>
          </a:xfrm>
        </p:spPr>
        <p:txBody>
          <a:bodyPr/>
          <a:lstStyle/>
          <a:p>
            <a:r>
              <a:rPr lang="en-US" sz="4000" smtClean="0"/>
              <a:t>Q: What’s the top thing leaders most often fail to do when working with others?</a:t>
            </a:r>
          </a:p>
          <a:p>
            <a:r>
              <a:rPr lang="en-US" sz="4000" smtClean="0"/>
              <a:t>A: Provide appropriate feedback.</a:t>
            </a:r>
          </a:p>
        </p:txBody>
      </p:sp>
      <p:pic>
        <p:nvPicPr>
          <p:cNvPr id="48131" name="Picture 6" descr="Feedback form"/>
          <p:cNvPicPr>
            <a:picLocks noGrp="1" noChangeAspect="1" noChangeArrowheads="1"/>
          </p:cNvPicPr>
          <p:nvPr>
            <p:ph type="pic" sz="quarter" idx="11"/>
          </p:nvPr>
        </p:nvPicPr>
        <p:blipFill>
          <a:blip r:embed="rId2"/>
          <a:srcRect t="10052" b="10052"/>
          <a:stretch>
            <a:fillRect/>
          </a:stretch>
        </p:blipFill>
        <p:spPr>
          <a:xfrm>
            <a:off x="8458200" y="2286000"/>
            <a:ext cx="3235325" cy="3454400"/>
          </a:xfrm>
        </p:spPr>
      </p:pic>
      <p:sp>
        <p:nvSpPr>
          <p:cNvPr id="6" name="Text Box 8">
            <a:extLst>
              <a:ext uri="{FF2B5EF4-FFF2-40B4-BE49-F238E27FC236}"/>
            </a:extLst>
          </p:cNvPr>
          <p:cNvSpPr txBox="1">
            <a:spLocks noChangeArrowheads="1"/>
          </p:cNvSpPr>
          <p:nvPr/>
        </p:nvSpPr>
        <p:spPr bwMode="auto">
          <a:xfrm>
            <a:off x="1193800" y="5740400"/>
            <a:ext cx="6919913" cy="3079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spcBef>
                <a:spcPct val="20000"/>
              </a:spcBef>
              <a:buChar char="•"/>
              <a:defRPr sz="3200">
                <a:solidFill>
                  <a:schemeClr val="tx1"/>
                </a:solidFill>
                <a:latin typeface="Oswald" pitchFamily="2" charset="0"/>
                <a:cs typeface="Arial" panose="020B0604020202020204" pitchFamily="34" charset="0"/>
              </a:defRPr>
            </a:lvl1pPr>
            <a:lvl2pPr marL="742950" indent="-285750">
              <a:spcBef>
                <a:spcPct val="20000"/>
              </a:spcBef>
              <a:buChar char="–"/>
              <a:defRPr sz="2800">
                <a:solidFill>
                  <a:schemeClr val="tx1"/>
                </a:solidFill>
                <a:latin typeface="Oswald" pitchFamily="2" charset="0"/>
                <a:cs typeface="Arial" panose="020B0604020202020204" pitchFamily="34" charset="0"/>
              </a:defRPr>
            </a:lvl2pPr>
            <a:lvl3pPr marL="1143000" indent="-228600">
              <a:spcBef>
                <a:spcPct val="20000"/>
              </a:spcBef>
              <a:buChar char="•"/>
              <a:defRPr sz="2400">
                <a:solidFill>
                  <a:schemeClr val="tx1"/>
                </a:solidFill>
                <a:latin typeface="Oswald" pitchFamily="2"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FontTx/>
              <a:buNone/>
              <a:defRPr/>
            </a:pPr>
            <a:r>
              <a:rPr lang="en-US" altLang="en-US" sz="1400" dirty="0">
                <a:latin typeface="+mn-lt"/>
              </a:rPr>
              <a:t>Survey by The Ken Blanchard Companies of 1,400 leaders, managers, and executives.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Feedback takes effort</a:t>
            </a:r>
          </a:p>
        </p:txBody>
      </p:sp>
      <p:sp>
        <p:nvSpPr>
          <p:cNvPr id="49154" name="Text Placeholder 2"/>
          <p:cNvSpPr>
            <a:spLocks noGrp="1"/>
          </p:cNvSpPr>
          <p:nvPr>
            <p:ph type="body" sz="quarter" idx="10"/>
          </p:nvPr>
        </p:nvSpPr>
        <p:spPr>
          <a:xfrm>
            <a:off x="1257300" y="2187575"/>
            <a:ext cx="9815513" cy="3454400"/>
          </a:xfrm>
        </p:spPr>
        <p:txBody>
          <a:bodyPr/>
          <a:lstStyle/>
          <a:p>
            <a:pPr indent="0">
              <a:buFont typeface="Arial" charset="0"/>
              <a:buNone/>
            </a:pPr>
            <a:r>
              <a:rPr lang="en-US" sz="4000" smtClean="0"/>
              <a:t>“The [feedback] process strikes at the tension between two core human needs — the need to learn and grow, and the need to be accepted just the way you are.”</a:t>
            </a:r>
          </a:p>
        </p:txBody>
      </p:sp>
      <p:sp>
        <p:nvSpPr>
          <p:cNvPr id="4" name="Text Placeholder 2">
            <a:extLst>
              <a:ext uri="{FF2B5EF4-FFF2-40B4-BE49-F238E27FC236}"/>
            </a:extLst>
          </p:cNvPr>
          <p:cNvSpPr txBox="1">
            <a:spLocks/>
          </p:cNvSpPr>
          <p:nvPr/>
        </p:nvSpPr>
        <p:spPr>
          <a:xfrm>
            <a:off x="1119188" y="5214938"/>
            <a:ext cx="9167812" cy="414337"/>
          </a:xfrm>
          <a:prstGeom prst="rect">
            <a:avLst/>
          </a:prstGeom>
        </p:spPr>
        <p:txBody>
          <a:bodyPr>
            <a:normAutofit lnSpcReduction="10000"/>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dirty="0"/>
              <a:t>Sheila </a:t>
            </a:r>
            <a:r>
              <a:rPr lang="en-US" dirty="0" err="1"/>
              <a:t>Heen</a:t>
            </a:r>
            <a:r>
              <a:rPr lang="en-US" dirty="0"/>
              <a:t> and Douglas Stone, </a:t>
            </a:r>
            <a:r>
              <a:rPr lang="en-US" i="1" dirty="0"/>
              <a:t>Find the Coaching in Criticism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594975" cy="800100"/>
          </a:xfrm>
        </p:spPr>
        <p:txBody>
          <a:bodyPr/>
          <a:lstStyle/>
          <a:p>
            <a:pPr fontAlgn="auto">
              <a:spcAft>
                <a:spcPts val="0"/>
              </a:spcAft>
              <a:defRPr/>
            </a:pPr>
            <a:r>
              <a:rPr lang="en-US" dirty="0"/>
              <a:t>Championing execution through feedback</a:t>
            </a:r>
          </a:p>
        </p:txBody>
      </p:sp>
      <p:sp>
        <p:nvSpPr>
          <p:cNvPr id="3" name="Text Placeholder 2">
            <a:extLst>
              <a:ext uri="{FF2B5EF4-FFF2-40B4-BE49-F238E27FC236}"/>
            </a:extLst>
          </p:cNvPr>
          <p:cNvSpPr>
            <a:spLocks noGrp="1"/>
          </p:cNvSpPr>
          <p:nvPr>
            <p:ph type="body" sz="quarter" idx="10"/>
          </p:nvPr>
        </p:nvSpPr>
        <p:spPr>
          <a:xfrm>
            <a:off x="1257300" y="2187575"/>
            <a:ext cx="6653213" cy="3454400"/>
          </a:xfrm>
        </p:spPr>
        <p:txBody>
          <a:bodyPr rtlCol="0">
            <a:normAutofit/>
          </a:bodyPr>
          <a:lstStyle/>
          <a:p>
            <a:pPr indent="0" fontAlgn="auto">
              <a:buFont typeface="Arial" panose="020B0604020202020204" pitchFamily="34" charset="0"/>
              <a:buNone/>
              <a:defRPr/>
            </a:pPr>
            <a:r>
              <a:rPr lang="en-US" sz="4400" dirty="0"/>
              <a:t>Two aspects of feedback</a:t>
            </a:r>
          </a:p>
          <a:p>
            <a:pPr marL="342900" indent="-342900" fontAlgn="auto">
              <a:buFont typeface="Arial" panose="020B0604020202020204" pitchFamily="34" charset="0"/>
              <a:buChar char="•"/>
              <a:defRPr/>
            </a:pPr>
            <a:r>
              <a:rPr lang="en-US" sz="4400" dirty="0"/>
              <a:t>Addressing problems</a:t>
            </a:r>
          </a:p>
          <a:p>
            <a:pPr marL="342900" indent="-342900" fontAlgn="auto">
              <a:buFont typeface="Arial" panose="020B0604020202020204" pitchFamily="34" charset="0"/>
              <a:buChar char="•"/>
              <a:defRPr/>
            </a:pPr>
            <a:r>
              <a:rPr lang="en-US" sz="4400" dirty="0"/>
              <a:t>Offering praise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Create a culture of candor</a:t>
            </a:r>
          </a:p>
        </p:txBody>
      </p:sp>
      <p:sp>
        <p:nvSpPr>
          <p:cNvPr id="51202" name="Text Placeholder 2"/>
          <p:cNvSpPr>
            <a:spLocks noGrp="1"/>
          </p:cNvSpPr>
          <p:nvPr>
            <p:ph type="body" sz="quarter" idx="10"/>
          </p:nvPr>
        </p:nvSpPr>
        <p:spPr>
          <a:xfrm>
            <a:off x="1327150" y="2286000"/>
            <a:ext cx="6942138" cy="3454400"/>
          </a:xfrm>
        </p:spPr>
        <p:txBody>
          <a:bodyPr/>
          <a:lstStyle/>
          <a:p>
            <a:pPr marL="342900" indent="-342900">
              <a:buFont typeface="Arial" charset="0"/>
              <a:buChar char="•"/>
            </a:pPr>
            <a:r>
              <a:rPr lang="en-US" sz="2800" smtClean="0"/>
              <a:t>What’s the culture of your team and workplace?</a:t>
            </a:r>
          </a:p>
          <a:p>
            <a:pPr marL="342900" indent="-342900">
              <a:buFont typeface="Arial" charset="0"/>
              <a:buChar char="•"/>
            </a:pPr>
            <a:r>
              <a:rPr lang="en-US" sz="2800" smtClean="0"/>
              <a:t>Can people speak up about problems, admit confusion?</a:t>
            </a:r>
          </a:p>
          <a:p>
            <a:pPr marL="342900" indent="-342900">
              <a:buFont typeface="Arial" charset="0"/>
              <a:buChar char="•"/>
            </a:pPr>
            <a:r>
              <a:rPr lang="en-US" sz="2800" smtClean="0"/>
              <a:t>Is conflict welcomed?</a:t>
            </a:r>
          </a:p>
          <a:p>
            <a:pPr marL="342900" indent="-342900">
              <a:buFont typeface="Arial" charset="0"/>
              <a:buChar char="•"/>
            </a:pPr>
            <a:r>
              <a:rPr lang="en-US" sz="2800" smtClean="0"/>
              <a:t>Are things only artificially harmonious?</a:t>
            </a:r>
          </a:p>
        </p:txBody>
      </p:sp>
      <p:pic>
        <p:nvPicPr>
          <p:cNvPr id="51203" name="Picture Placeholder 4" descr="How are we doing? Written list."/>
          <p:cNvPicPr>
            <a:picLocks noGrp="1" noChangeAspect="1" noChangeArrowheads="1"/>
          </p:cNvPicPr>
          <p:nvPr>
            <p:ph type="pic" sz="quarter" idx="11"/>
          </p:nvPr>
        </p:nvPicPr>
        <p:blipFill>
          <a:blip r:embed="rId2"/>
          <a:srcRect t="34" b="185"/>
          <a:stretch>
            <a:fillRect/>
          </a:stretch>
        </p:blipFill>
        <p:spPr>
          <a:xfrm>
            <a:off x="8720138" y="2252663"/>
            <a:ext cx="2974975" cy="34925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What keeps us quiet?</a:t>
            </a:r>
          </a:p>
        </p:txBody>
      </p:sp>
      <p:sp>
        <p:nvSpPr>
          <p:cNvPr id="52226" name="Text Placeholder 2"/>
          <p:cNvSpPr>
            <a:spLocks noGrp="1"/>
          </p:cNvSpPr>
          <p:nvPr>
            <p:ph type="body" sz="quarter" idx="10"/>
          </p:nvPr>
        </p:nvSpPr>
        <p:spPr>
          <a:xfrm>
            <a:off x="1257300" y="2187575"/>
            <a:ext cx="9856788" cy="3857625"/>
          </a:xfrm>
        </p:spPr>
        <p:txBody>
          <a:bodyPr/>
          <a:lstStyle/>
          <a:p>
            <a:r>
              <a:rPr lang="en-US" smtClean="0"/>
              <a:t>Political factors.</a:t>
            </a:r>
          </a:p>
          <a:p>
            <a:r>
              <a:rPr lang="en-US" smtClean="0"/>
              <a:t>It’s not in my nature.</a:t>
            </a:r>
          </a:p>
          <a:p>
            <a:r>
              <a:rPr lang="en-US" smtClean="0"/>
              <a:t>I don’t want to stir up tension.</a:t>
            </a:r>
          </a:p>
          <a:p>
            <a:r>
              <a:rPr lang="en-US" smtClean="0"/>
              <a:t>I don’t want to discourage people.</a:t>
            </a:r>
          </a:p>
          <a:p>
            <a:r>
              <a:rPr lang="en-US" smtClean="0"/>
              <a:t>I don’t want to hurt people’s feelings.</a:t>
            </a:r>
          </a:p>
          <a:p>
            <a:r>
              <a:rPr lang="en-US" smtClean="0"/>
              <a:t>It won’t actually improve things around here.</a:t>
            </a:r>
          </a:p>
          <a:p>
            <a:r>
              <a:rPr lang="en-US" smtClean="0"/>
              <a:t>I’d have to spend more time fixing problems.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Feedback drives execution</a:t>
            </a:r>
          </a:p>
        </p:txBody>
      </p:sp>
      <p:sp>
        <p:nvSpPr>
          <p:cNvPr id="3" name="Text Placeholder 2">
            <a:extLst>
              <a:ext uri="{FF2B5EF4-FFF2-40B4-BE49-F238E27FC236}"/>
            </a:extLst>
          </p:cNvPr>
          <p:cNvSpPr>
            <a:spLocks noGrp="1"/>
          </p:cNvSpPr>
          <p:nvPr>
            <p:ph type="body" sz="quarter" idx="10"/>
          </p:nvPr>
        </p:nvSpPr>
        <p:spPr>
          <a:xfrm>
            <a:off x="1257300" y="3870325"/>
            <a:ext cx="9856788" cy="1430338"/>
          </a:xfrm>
        </p:spPr>
        <p:txBody>
          <a:bodyPr rtlCol="0">
            <a:normAutofit fontScale="85000" lnSpcReduction="10000"/>
          </a:bodyPr>
          <a:lstStyle/>
          <a:p>
            <a:pPr indent="0" fontAlgn="auto">
              <a:lnSpc>
                <a:spcPct val="120000"/>
              </a:lnSpc>
              <a:buFont typeface="Arial" panose="020B0604020202020204" pitchFamily="34" charset="0"/>
              <a:buNone/>
              <a:defRPr/>
            </a:pPr>
            <a:r>
              <a:rPr lang="en-US" sz="4000" dirty="0"/>
              <a:t>For the purpose of execution, you’ll be more successful moving toward the behavior on the right.</a:t>
            </a:r>
          </a:p>
        </p:txBody>
      </p:sp>
      <p:sp>
        <p:nvSpPr>
          <p:cNvPr id="7" name="Text Placeholder 2">
            <a:extLst>
              <a:ext uri="{FF2B5EF4-FFF2-40B4-BE49-F238E27FC236}"/>
            </a:extLst>
          </p:cNvPr>
          <p:cNvSpPr txBox="1">
            <a:spLocks/>
          </p:cNvSpPr>
          <p:nvPr/>
        </p:nvSpPr>
        <p:spPr>
          <a:xfrm>
            <a:off x="7729538" y="2346325"/>
            <a:ext cx="30876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Address problems</a:t>
            </a:r>
          </a:p>
        </p:txBody>
      </p:sp>
      <p:cxnSp>
        <p:nvCxnSpPr>
          <p:cNvPr id="9" name="Straight Arrow Connector 8">
            <a:extLst>
              <a:ext uri="{FF2B5EF4-FFF2-40B4-BE49-F238E27FC236}"/>
            </a:extLst>
          </p:cNvPr>
          <p:cNvCxnSpPr>
            <a:cxnSpLocks/>
          </p:cNvCxnSpPr>
          <p:nvPr/>
        </p:nvCxnSpPr>
        <p:spPr>
          <a:xfrm>
            <a:off x="4810125" y="2613025"/>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extLst>
          </p:cNvPr>
          <p:cNvSpPr txBox="1">
            <a:spLocks/>
          </p:cNvSpPr>
          <p:nvPr/>
        </p:nvSpPr>
        <p:spPr>
          <a:xfrm>
            <a:off x="1060450" y="2363788"/>
            <a:ext cx="3408363" cy="801687"/>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Maintain harmony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Consider</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92500" lnSpcReduction="10000"/>
          </a:bodyPr>
          <a:lstStyle/>
          <a:p>
            <a:pPr indent="0" fontAlgn="auto">
              <a:buFont typeface="Arial" panose="020B0604020202020204" pitchFamily="34" charset="0"/>
              <a:buNone/>
              <a:defRPr/>
            </a:pPr>
            <a:r>
              <a:rPr lang="en-US" sz="3200" dirty="0"/>
              <a:t>How do you hold people accountable? </a:t>
            </a:r>
          </a:p>
          <a:p>
            <a:pPr marL="342900" indent="-342900" fontAlgn="auto">
              <a:buFont typeface="Arial" panose="020B0604020202020204" pitchFamily="34" charset="0"/>
              <a:buChar char="•"/>
              <a:defRPr/>
            </a:pPr>
            <a:r>
              <a:rPr lang="en-US" sz="3200" dirty="0"/>
              <a:t>Is your team culture one of “terminal politeness?”</a:t>
            </a:r>
          </a:p>
          <a:p>
            <a:pPr marL="342900" indent="-342900" fontAlgn="auto">
              <a:buFont typeface="Arial" panose="020B0604020202020204" pitchFamily="34" charset="0"/>
              <a:buChar char="•"/>
              <a:defRPr/>
            </a:pPr>
            <a:r>
              <a:rPr lang="en-US" sz="3200" dirty="0"/>
              <a:t>How do you deliver feedback?</a:t>
            </a:r>
          </a:p>
          <a:p>
            <a:pPr marL="342900" indent="-342900" fontAlgn="auto">
              <a:spcAft>
                <a:spcPts val="2000"/>
              </a:spcAft>
              <a:buFont typeface="Arial" panose="020B0604020202020204" pitchFamily="34" charset="0"/>
              <a:buChar char="•"/>
              <a:defRPr/>
            </a:pPr>
            <a:r>
              <a:rPr lang="en-US" sz="3200" dirty="0"/>
              <a:t>How do your staff or team members want to receive feedback?</a:t>
            </a:r>
          </a:p>
          <a:p>
            <a:pPr indent="0" fontAlgn="auto">
              <a:buFont typeface="Arial" panose="020B0604020202020204" pitchFamily="34" charset="0"/>
              <a:buNone/>
              <a:defRPr/>
            </a:pPr>
            <a:r>
              <a:rPr lang="en-US" sz="3200" dirty="0"/>
              <a:t>Do you look for problems?</a:t>
            </a:r>
          </a:p>
          <a:p>
            <a:pPr marL="342900" indent="-342900" fontAlgn="auto">
              <a:buFont typeface="Arial" panose="020B0604020202020204" pitchFamily="34" charset="0"/>
              <a:buChar char="•"/>
              <a:defRPr/>
            </a:pPr>
            <a:r>
              <a:rPr lang="en-US" sz="3200" dirty="0"/>
              <a:t>Does the messenger get punished or rewarded?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Addressing problems</a:t>
            </a:r>
          </a:p>
        </p:txBody>
      </p:sp>
      <p:sp>
        <p:nvSpPr>
          <p:cNvPr id="55298" name="Text Placeholder 2"/>
          <p:cNvSpPr>
            <a:spLocks noGrp="1"/>
          </p:cNvSpPr>
          <p:nvPr>
            <p:ph type="body" sz="quarter" idx="10"/>
          </p:nvPr>
        </p:nvSpPr>
        <p:spPr>
          <a:xfrm>
            <a:off x="1257300" y="2187575"/>
            <a:ext cx="9856788" cy="3857625"/>
          </a:xfrm>
        </p:spPr>
        <p:txBody>
          <a:bodyPr/>
          <a:lstStyle/>
          <a:p>
            <a:pPr marL="342900" indent="-342900"/>
            <a:r>
              <a:rPr lang="en-US" sz="3200" b="1" smtClean="0"/>
              <a:t>Timely: </a:t>
            </a:r>
            <a:r>
              <a:rPr lang="en-US" sz="3200" smtClean="0"/>
              <a:t>When do you seek out problems? (The higher you go, the further away you get.)</a:t>
            </a:r>
          </a:p>
          <a:p>
            <a:pPr marL="342900" indent="-342900"/>
            <a:r>
              <a:rPr lang="en-US" sz="3200" b="1" smtClean="0"/>
              <a:t>Specific</a:t>
            </a:r>
            <a:r>
              <a:rPr lang="en-US" sz="3200" smtClean="0"/>
              <a:t>: Where do you look for problems?</a:t>
            </a:r>
          </a:p>
          <a:p>
            <a:pPr marL="342900" indent="-342900"/>
            <a:r>
              <a:rPr lang="en-US" sz="3200" b="1" smtClean="0"/>
              <a:t>Regular: </a:t>
            </a:r>
            <a:r>
              <a:rPr lang="en-US" sz="3200" smtClean="0"/>
              <a:t>How are problem-surfacing and problem-solving events scheduled and run?</a:t>
            </a:r>
          </a:p>
          <a:p>
            <a:pPr marL="342900" indent="-342900"/>
            <a:r>
              <a:rPr lang="en-US" sz="3200" b="1" smtClean="0"/>
              <a:t>Follow up: </a:t>
            </a:r>
            <a:r>
              <a:rPr lang="en-US" sz="3200" smtClean="0"/>
              <a:t>Who follows up on issues, how are steps reported back, and to whom?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buFont typeface="Arial" panose="020B0604020202020204" pitchFamily="34" charset="0"/>
              <a:buNone/>
              <a:defRPr/>
            </a:pPr>
            <a:r>
              <a:rPr lang="en-US" dirty="0"/>
              <a:t>Vision without execution is hallucination.</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Thomas Edison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Try a personal note</a:t>
            </a:r>
          </a:p>
        </p:txBody>
      </p:sp>
      <p:sp>
        <p:nvSpPr>
          <p:cNvPr id="56322" name="Text Placeholder 2"/>
          <p:cNvSpPr>
            <a:spLocks noGrp="1"/>
          </p:cNvSpPr>
          <p:nvPr>
            <p:ph type="body" sz="quarter" idx="10"/>
          </p:nvPr>
        </p:nvSpPr>
        <p:spPr>
          <a:xfrm>
            <a:off x="1327150" y="2286000"/>
            <a:ext cx="6653213" cy="3454400"/>
          </a:xfrm>
        </p:spPr>
        <p:txBody>
          <a:bodyPr/>
          <a:lstStyle/>
          <a:p>
            <a:r>
              <a:rPr lang="en-US" sz="3600" smtClean="0"/>
              <a:t>Acknowledge the issue.</a:t>
            </a:r>
          </a:p>
          <a:p>
            <a:r>
              <a:rPr lang="en-US" sz="3600" smtClean="0"/>
              <a:t>Give encouragement.</a:t>
            </a:r>
          </a:p>
          <a:p>
            <a:r>
              <a:rPr lang="en-US" sz="3600" smtClean="0"/>
              <a:t>Instead of placing blame, express confidence in one’s ability to implement a solution.</a:t>
            </a:r>
          </a:p>
        </p:txBody>
      </p:sp>
      <p:pic>
        <p:nvPicPr>
          <p:cNvPr id="56323" name="Picture 5" descr="Handwritten note"/>
          <p:cNvPicPr>
            <a:picLocks noGrp="1" noChangeAspect="1" noChangeArrowheads="1"/>
          </p:cNvPicPr>
          <p:nvPr>
            <p:ph type="pic" sz="quarter" idx="11"/>
          </p:nvPr>
        </p:nvPicPr>
        <p:blipFill>
          <a:blip r:embed="rId2"/>
          <a:srcRect t="13840" b="13840"/>
          <a:stretch>
            <a:fillRect/>
          </a:stretch>
        </p:blipFill>
        <p:spPr>
          <a:xfrm>
            <a:off x="8458200" y="2286000"/>
            <a:ext cx="3235325" cy="3454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Genuine praise</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85000" lnSpcReduction="10000"/>
          </a:bodyPr>
          <a:lstStyle/>
          <a:p>
            <a:pPr marL="342900" indent="-342900" fontAlgn="auto">
              <a:lnSpc>
                <a:spcPct val="110000"/>
              </a:lnSpc>
              <a:buFont typeface="Arial" panose="020B0604020202020204" pitchFamily="34" charset="0"/>
              <a:buChar char="•"/>
              <a:defRPr/>
            </a:pPr>
            <a:r>
              <a:rPr lang="en-US" sz="3200" dirty="0"/>
              <a:t>Do you feel heartfelt gratitude or appreciation?</a:t>
            </a:r>
          </a:p>
          <a:p>
            <a:pPr marL="342900" indent="-342900" fontAlgn="auto">
              <a:lnSpc>
                <a:spcPct val="110000"/>
              </a:lnSpc>
              <a:buFont typeface="Arial" panose="020B0604020202020204" pitchFamily="34" charset="0"/>
              <a:buChar char="•"/>
              <a:defRPr/>
            </a:pPr>
            <a:r>
              <a:rPr lang="en-US" sz="3200" dirty="0"/>
              <a:t>Do you know enough about your staff’s work to be able to give specific praise?</a:t>
            </a:r>
          </a:p>
          <a:p>
            <a:pPr marL="342900" indent="-342900" fontAlgn="auto">
              <a:lnSpc>
                <a:spcPct val="110000"/>
              </a:lnSpc>
              <a:buFont typeface="Arial" panose="020B0604020202020204" pitchFamily="34" charset="0"/>
              <a:buChar char="•"/>
              <a:defRPr/>
            </a:pPr>
            <a:r>
              <a:rPr lang="en-US" sz="3200" dirty="0"/>
              <a:t>Do you tend to acknowledge some people more than others?</a:t>
            </a:r>
          </a:p>
          <a:p>
            <a:pPr marL="342900" indent="-342900" fontAlgn="auto">
              <a:lnSpc>
                <a:spcPct val="110000"/>
              </a:lnSpc>
              <a:buFont typeface="Arial" panose="020B0604020202020204" pitchFamily="34" charset="0"/>
              <a:buChar char="•"/>
              <a:defRPr/>
            </a:pPr>
            <a:r>
              <a:rPr lang="en-US" sz="3200" dirty="0"/>
              <a:t>Do you know how each of your staff prefers to receive positive feedback? (Their </a:t>
            </a:r>
            <a:r>
              <a:rPr lang="en-US" sz="3200" dirty="0" err="1"/>
              <a:t>DiSC</a:t>
            </a:r>
            <a:r>
              <a:rPr lang="en-US" sz="3200" dirty="0"/>
              <a:t> style might provide a clue.)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Offering praise</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92500" lnSpcReduction="20000"/>
          </a:bodyPr>
          <a:lstStyle/>
          <a:p>
            <a:pPr indent="0" fontAlgn="auto">
              <a:lnSpc>
                <a:spcPct val="110000"/>
              </a:lnSpc>
              <a:buFont typeface="Arial" panose="020B0604020202020204" pitchFamily="34" charset="0"/>
              <a:buNone/>
              <a:defRPr/>
            </a:pPr>
            <a:r>
              <a:rPr lang="en-US" sz="3200" b="1" dirty="0"/>
              <a:t>Practice it now.</a:t>
            </a:r>
          </a:p>
          <a:p>
            <a:pPr marL="342900" indent="-342900" fontAlgn="auto">
              <a:lnSpc>
                <a:spcPct val="110000"/>
              </a:lnSpc>
              <a:buFont typeface="Arial" panose="020B0604020202020204" pitchFamily="34" charset="0"/>
              <a:buChar char="•"/>
              <a:defRPr/>
            </a:pPr>
            <a:r>
              <a:rPr lang="en-US" sz="3200" dirty="0"/>
              <a:t>Select someone and write a note of praise.</a:t>
            </a:r>
          </a:p>
          <a:p>
            <a:pPr marL="342900" indent="-342900" fontAlgn="auto">
              <a:lnSpc>
                <a:spcPct val="110000"/>
              </a:lnSpc>
              <a:buFont typeface="Arial" panose="020B0604020202020204" pitchFamily="34" charset="0"/>
              <a:buChar char="•"/>
              <a:defRPr/>
            </a:pPr>
            <a:r>
              <a:rPr lang="en-US" sz="3200" dirty="0"/>
              <a:t>Be specific. How does this person make a difference in the organization, in your life, in the life of your customers?</a:t>
            </a:r>
          </a:p>
          <a:p>
            <a:pPr marL="342900" indent="-342900" fontAlgn="auto">
              <a:lnSpc>
                <a:spcPct val="110000"/>
              </a:lnSpc>
              <a:buFont typeface="Arial" panose="020B0604020202020204" pitchFamily="34" charset="0"/>
              <a:buChar char="•"/>
              <a:defRPr/>
            </a:pPr>
            <a:r>
              <a:rPr lang="en-US" sz="3200" dirty="0"/>
              <a:t>Make it heartfelt.</a:t>
            </a:r>
          </a:p>
          <a:p>
            <a:pPr marL="342900" indent="-342900" fontAlgn="auto">
              <a:lnSpc>
                <a:spcPct val="110000"/>
              </a:lnSpc>
              <a:buFont typeface="Arial" panose="020B0604020202020204" pitchFamily="34" charset="0"/>
              <a:buChar char="•"/>
              <a:defRPr/>
            </a:pPr>
            <a:r>
              <a:rPr lang="en-US" sz="3200" dirty="0"/>
              <a:t>A “good job” or gold star is not enough.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Feedback drives execution</a:t>
            </a:r>
          </a:p>
        </p:txBody>
      </p:sp>
      <p:sp>
        <p:nvSpPr>
          <p:cNvPr id="3" name="Text Placeholder 2">
            <a:extLst>
              <a:ext uri="{FF2B5EF4-FFF2-40B4-BE49-F238E27FC236}"/>
            </a:extLst>
          </p:cNvPr>
          <p:cNvSpPr>
            <a:spLocks noGrp="1"/>
          </p:cNvSpPr>
          <p:nvPr>
            <p:ph type="body" sz="quarter" idx="10"/>
          </p:nvPr>
        </p:nvSpPr>
        <p:spPr>
          <a:xfrm>
            <a:off x="1257300" y="3870325"/>
            <a:ext cx="9856788" cy="1430338"/>
          </a:xfrm>
        </p:spPr>
        <p:txBody>
          <a:bodyPr rtlCol="0">
            <a:normAutofit fontScale="85000" lnSpcReduction="10000"/>
          </a:bodyPr>
          <a:lstStyle/>
          <a:p>
            <a:pPr indent="0" fontAlgn="auto">
              <a:lnSpc>
                <a:spcPct val="120000"/>
              </a:lnSpc>
              <a:buFont typeface="Arial" panose="020B0604020202020204" pitchFamily="34" charset="0"/>
              <a:buNone/>
              <a:defRPr/>
            </a:pPr>
            <a:r>
              <a:rPr lang="en-US" sz="4000" dirty="0"/>
              <a:t>For the purpose of execution, you’ll be more successful moving toward the behavior on the right.</a:t>
            </a:r>
          </a:p>
        </p:txBody>
      </p:sp>
      <p:sp>
        <p:nvSpPr>
          <p:cNvPr id="7" name="Text Placeholder 2">
            <a:extLst>
              <a:ext uri="{FF2B5EF4-FFF2-40B4-BE49-F238E27FC236}"/>
            </a:extLst>
          </p:cNvPr>
          <p:cNvSpPr txBox="1">
            <a:spLocks/>
          </p:cNvSpPr>
          <p:nvPr/>
        </p:nvSpPr>
        <p:spPr>
          <a:xfrm>
            <a:off x="7729538" y="2346325"/>
            <a:ext cx="30876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Offer more praise</a:t>
            </a:r>
          </a:p>
        </p:txBody>
      </p:sp>
      <p:cxnSp>
        <p:nvCxnSpPr>
          <p:cNvPr id="9" name="Straight Arrow Connector 8">
            <a:extLst>
              <a:ext uri="{FF2B5EF4-FFF2-40B4-BE49-F238E27FC236}"/>
            </a:extLst>
          </p:cNvPr>
          <p:cNvCxnSpPr>
            <a:cxnSpLocks/>
          </p:cNvCxnSpPr>
          <p:nvPr/>
        </p:nvCxnSpPr>
        <p:spPr>
          <a:xfrm>
            <a:off x="4810125" y="2613025"/>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extLst>
          </p:cNvPr>
          <p:cNvSpPr txBox="1">
            <a:spLocks/>
          </p:cNvSpPr>
          <p:nvPr/>
        </p:nvSpPr>
        <p:spPr>
          <a:xfrm>
            <a:off x="1060450" y="2363788"/>
            <a:ext cx="3408363" cy="801687"/>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Offer less praise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Action without vision is only passing time, vision without action is merely day dreaming, but vision with action can change the world.</a:t>
            </a:r>
          </a:p>
        </p:txBody>
      </p:sp>
      <p:sp>
        <p:nvSpPr>
          <p:cNvPr id="3" name="Text Placeholder 2">
            <a:extLst>
              <a:ext uri="{FF2B5EF4-FFF2-40B4-BE49-F238E27FC236}"/>
            </a:extLst>
          </p:cNvPr>
          <p:cNvSpPr>
            <a:spLocks noGrp="1"/>
          </p:cNvSpPr>
          <p:nvPr>
            <p:ph type="body" sz="quarter" idx="14"/>
          </p:nvPr>
        </p:nvSpPr>
        <p:spPr>
          <a:xfrm>
            <a:off x="1118623" y="5214885"/>
            <a:ext cx="9168377" cy="414390"/>
          </a:xfrm>
        </p:spPr>
        <p:txBody>
          <a:bodyPr rtlCol="0"/>
          <a:lstStyle/>
          <a:p>
            <a:pPr fontAlgn="auto">
              <a:defRPr/>
            </a:pPr>
            <a:r>
              <a:rPr lang="en-US" dirty="0"/>
              <a:t>Nelson Mandela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Would your followers agree?</a:t>
            </a:r>
          </a:p>
        </p:txBody>
      </p:sp>
      <p:sp>
        <p:nvSpPr>
          <p:cNvPr id="3" name="Text Placeholder 2">
            <a:extLst>
              <a:ext uri="{FF2B5EF4-FFF2-40B4-BE49-F238E27FC236}"/>
            </a:extLst>
          </p:cNvPr>
          <p:cNvSpPr>
            <a:spLocks noGrp="1"/>
          </p:cNvSpPr>
          <p:nvPr>
            <p:ph type="body" sz="quarter" idx="10"/>
          </p:nvPr>
        </p:nvSpPr>
        <p:spPr>
          <a:xfrm>
            <a:off x="1257300" y="2187575"/>
            <a:ext cx="9694863" cy="3857625"/>
          </a:xfrm>
        </p:spPr>
        <p:txBody>
          <a:bodyPr rtlCol="0">
            <a:normAutofit/>
          </a:bodyPr>
          <a:lstStyle/>
          <a:p>
            <a:pPr indent="0" fontAlgn="auto">
              <a:buFont typeface="Arial" panose="020B0604020202020204" pitchFamily="34" charset="0"/>
              <a:buNone/>
              <a:defRPr/>
            </a:pPr>
            <a:r>
              <a:rPr lang="en-US" sz="3200" dirty="0"/>
              <a:t>My leader…</a:t>
            </a:r>
          </a:p>
          <a:p>
            <a:pPr marL="342900" indent="-342900" fontAlgn="auto">
              <a:buFont typeface="Wingdings" pitchFamily="2" charset="2"/>
              <a:buChar char="q"/>
              <a:defRPr/>
            </a:pPr>
            <a:r>
              <a:rPr lang="en-US" sz="3200" dirty="0"/>
              <a:t> sets high expectations.</a:t>
            </a:r>
          </a:p>
          <a:p>
            <a:pPr marL="342900" indent="-342900" fontAlgn="auto">
              <a:buFont typeface="Wingdings" pitchFamily="2" charset="2"/>
              <a:buChar char="q"/>
              <a:defRPr/>
            </a:pPr>
            <a:r>
              <a:rPr lang="en-US" sz="3200" dirty="0"/>
              <a:t> focuses on improving our methods.</a:t>
            </a:r>
          </a:p>
          <a:p>
            <a:pPr marL="342900" indent="-342900" fontAlgn="auto">
              <a:buFont typeface="Wingdings" pitchFamily="2" charset="2"/>
              <a:buChar char="q"/>
              <a:defRPr/>
            </a:pPr>
            <a:r>
              <a:rPr lang="en-US" sz="3200" dirty="0"/>
              <a:t> rallies people to achieve goals.</a:t>
            </a:r>
          </a:p>
          <a:p>
            <a:pPr marL="342900" indent="-342900" fontAlgn="auto">
              <a:buFont typeface="Wingdings" pitchFamily="2" charset="2"/>
              <a:buChar char="q"/>
              <a:defRPr/>
            </a:pPr>
            <a:r>
              <a:rPr lang="en-US" sz="3200" dirty="0"/>
              <a:t> encourages us to stretch our boundaries.</a:t>
            </a:r>
          </a:p>
          <a:p>
            <a:pPr marL="342900" indent="-342900" fontAlgn="auto">
              <a:buFont typeface="Wingdings" pitchFamily="2" charset="2"/>
              <a:buChar char="q"/>
              <a:defRPr/>
            </a:pPr>
            <a:r>
              <a:rPr lang="en-US" sz="3200" dirty="0"/>
              <a:t> is open to input from others.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Image of a leader</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92500" lnSpcReduction="10000"/>
          </a:bodyPr>
          <a:lstStyle/>
          <a:p>
            <a:pPr indent="0" fontAlgn="auto">
              <a:lnSpc>
                <a:spcPct val="110000"/>
              </a:lnSpc>
              <a:buFont typeface="Arial" panose="020B0604020202020204" pitchFamily="34" charset="0"/>
              <a:buNone/>
              <a:defRPr/>
            </a:pPr>
            <a:r>
              <a:rPr lang="en-US" sz="3200" dirty="0"/>
              <a:t>“Traditional images of leadership didn’t assign much value to relating. Flawless leaders shouldn’t need to seek counsel from anyone outside their tight inner circle, … and they were expected to issue edicts rather than connect on an emotional level. Times have changed, of course, and in this era of networks, being able to build trusting relationships is a requirement of effective leadership.” </a:t>
            </a:r>
          </a:p>
          <a:p>
            <a:pPr indent="0" fontAlgn="auto">
              <a:buFont typeface="Arial" panose="020B0604020202020204" pitchFamily="34" charset="0"/>
              <a:buNone/>
              <a:defRPr/>
            </a:pPr>
            <a:r>
              <a:rPr lang="en-US" i="1" dirty="0"/>
              <a:t>In Praise of the Incomplete Leader</a:t>
            </a:r>
            <a:r>
              <a:rPr lang="en-US" dirty="0"/>
              <a:t>, Harvard Business Review</a:t>
            </a:r>
          </a:p>
          <a:p>
            <a:pPr indent="0" fontAlgn="auto">
              <a:buFont typeface="Arial" panose="020B0604020202020204" pitchFamily="34" charset="0"/>
              <a:buNone/>
              <a:defRPr/>
            </a:pPr>
            <a:endParaRPr lang="en-US" dirty="0"/>
          </a:p>
          <a:p>
            <a:pPr indent="0" fontAlgn="auto">
              <a:buFont typeface="Arial" panose="020B0604020202020204" pitchFamily="34" charset="0"/>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What’s your image?</a:t>
            </a:r>
          </a:p>
        </p:txBody>
      </p:sp>
      <p:sp>
        <p:nvSpPr>
          <p:cNvPr id="63490" name="Text Placeholder 2"/>
          <p:cNvSpPr>
            <a:spLocks noGrp="1"/>
          </p:cNvSpPr>
          <p:nvPr>
            <p:ph type="body" sz="quarter" idx="10"/>
          </p:nvPr>
        </p:nvSpPr>
        <p:spPr>
          <a:xfrm>
            <a:off x="1257300" y="2187575"/>
            <a:ext cx="9856788" cy="3454400"/>
          </a:xfrm>
        </p:spPr>
        <p:txBody>
          <a:bodyPr/>
          <a:lstStyle/>
          <a:p>
            <a:pPr marL="342900" indent="-342900"/>
            <a:r>
              <a:rPr lang="en-US" sz="3600" smtClean="0"/>
              <a:t>What’s your image of a leader?</a:t>
            </a:r>
          </a:p>
          <a:p>
            <a:pPr marL="342900" indent="-342900"/>
            <a:r>
              <a:rPr lang="en-US" sz="3600" smtClean="0"/>
              <a:t>Have these exercises changed your self-image as a leader?</a:t>
            </a:r>
          </a:p>
          <a:p>
            <a:pPr marL="342900" indent="-342900"/>
            <a:r>
              <a:rPr lang="en-US" sz="3600" smtClean="0"/>
              <a:t>Where do you need to grow as a leader?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64514" name="Picture 2"/>
          <p:cNvPicPr>
            <a:picLocks noChangeAspect="1" noChangeArrowheads="1"/>
          </p:cNvPicPr>
          <p:nvPr/>
        </p:nvPicPr>
        <p:blipFill>
          <a:blip r:embed="rId2"/>
          <a:srcRect/>
          <a:stretch>
            <a:fillRect/>
          </a:stretch>
        </p:blipFill>
        <p:spPr bwMode="auto">
          <a:xfrm>
            <a:off x="7945438" y="1998663"/>
            <a:ext cx="3624262" cy="3624262"/>
          </a:xfrm>
          <a:prstGeom prst="rect">
            <a:avLst/>
          </a:prstGeom>
          <a:noFill/>
          <a:ln w="9525">
            <a:noFill/>
            <a:miter lim="800000"/>
            <a:headEnd/>
            <a:tailEnd/>
          </a:ln>
        </p:spPr>
      </p:pic>
      <p:sp>
        <p:nvSpPr>
          <p:cNvPr id="64515" name="TextBox 3"/>
          <p:cNvSpPr txBox="1">
            <a:spLocks noChangeArrowheads="1"/>
          </p:cNvSpPr>
          <p:nvPr/>
        </p:nvSpPr>
        <p:spPr bwMode="auto">
          <a:xfrm>
            <a:off x="1296988" y="2012950"/>
            <a:ext cx="6357937" cy="4032250"/>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400">
                <a:latin typeface="Proxima Nova"/>
                <a:hlinkClick r:id="rId3"/>
              </a:rPr>
              <a:t>Everything DiSC Work of Leaders Facilitation Kit</a:t>
            </a:r>
            <a:endParaRPr lang="en-US" altLang="en-US" sz="2400">
              <a:latin typeface="Proxima Nova"/>
            </a:endParaRPr>
          </a:p>
          <a:p>
            <a:pPr marL="285750" indent="-285750">
              <a:spcAft>
                <a:spcPts val="1200"/>
              </a:spcAft>
              <a:buFont typeface="Arial" charset="0"/>
              <a:buChar char="•"/>
            </a:pPr>
            <a:r>
              <a:rPr lang="en-US" altLang="en-US" sz="2400">
                <a:latin typeface="Proxima Nova"/>
                <a:hlinkClick r:id="rId4"/>
              </a:rPr>
              <a:t>Activities for </a:t>
            </a:r>
            <a:r>
              <a:rPr lang="en-US" altLang="en-US" sz="2400" i="1">
                <a:latin typeface="Proxima Nova"/>
                <a:hlinkClick r:id="rId4"/>
              </a:rPr>
              <a:t>Work of Leaders </a:t>
            </a:r>
            <a:r>
              <a:rPr lang="en-US" altLang="en-US" sz="2400">
                <a:latin typeface="Proxima Nova"/>
                <a:hlinkClick r:id="rId4"/>
              </a:rPr>
              <a:t>trainings</a:t>
            </a:r>
            <a:endParaRPr lang="en-US" altLang="en-US" sz="2400">
              <a:latin typeface="Proxima Nova"/>
            </a:endParaRPr>
          </a:p>
          <a:p>
            <a:pPr marL="285750" indent="-285750">
              <a:spcAft>
                <a:spcPts val="1200"/>
              </a:spcAft>
              <a:buFont typeface="Arial" charset="0"/>
              <a:buChar char="•"/>
            </a:pPr>
            <a:r>
              <a:rPr lang="en-US" altLang="en-US" sz="2400" i="1">
                <a:latin typeface="Proxima Nova"/>
                <a:hlinkClick r:id="rId5" tooltip="Permanent Link to Work of Leaders supplemental readings"/>
              </a:rPr>
              <a:t>Work of Leaders</a:t>
            </a:r>
            <a:r>
              <a:rPr lang="en-US" altLang="en-US" sz="2400">
                <a:latin typeface="Proxima Nova"/>
                <a:hlinkClick r:id="rId5" tooltip="Permanent Link to Work of Leaders supplemental readings"/>
              </a:rPr>
              <a:t> supplemental readings</a:t>
            </a:r>
            <a:endParaRPr lang="en-US" altLang="en-US" sz="2400">
              <a:latin typeface="Proxima Nova"/>
            </a:endParaRPr>
          </a:p>
          <a:p>
            <a:pPr marL="285750" indent="-285750">
              <a:spcAft>
                <a:spcPts val="1200"/>
              </a:spcAft>
              <a:buFont typeface="Arial" charset="0"/>
              <a:buChar char="•"/>
            </a:pPr>
            <a:r>
              <a:rPr lang="en-US" altLang="en-US" sz="2400">
                <a:latin typeface="Proxima Nova"/>
              </a:rPr>
              <a:t>The book: </a:t>
            </a:r>
            <a:r>
              <a:rPr lang="en-US" altLang="en-US" sz="2400" i="1">
                <a:latin typeface="Proxima Nova"/>
                <a:hlinkClick r:id="rId6"/>
              </a:rPr>
              <a:t>The Work of Leaders: How Vision, Alignment, and Execution Will Change the Way You Lead</a:t>
            </a:r>
            <a:endParaRPr lang="en-US" altLang="en-US" sz="2400" i="1">
              <a:latin typeface="Proxima Nova"/>
            </a:endParaRPr>
          </a:p>
          <a:p>
            <a:pPr marL="285750" indent="-285750">
              <a:spcAft>
                <a:spcPts val="1200"/>
              </a:spcAft>
              <a:buFont typeface="Arial" charset="0"/>
              <a:buChar char="•"/>
            </a:pPr>
            <a:r>
              <a:rPr lang="en-US" altLang="en-US" sz="2400">
                <a:latin typeface="Proxima Nova"/>
                <a:hlinkClick r:id="rId7"/>
              </a:rPr>
              <a:t>The </a:t>
            </a:r>
            <a:r>
              <a:rPr lang="en-US" altLang="en-US" sz="2400" i="1">
                <a:latin typeface="Proxima Nova"/>
                <a:hlinkClick r:id="rId7"/>
              </a:rPr>
              <a:t>Everything DiSC Work of Leaders </a:t>
            </a:r>
            <a:r>
              <a:rPr lang="en-US" altLang="en-US" sz="2400">
                <a:latin typeface="Proxima Nova"/>
                <a:hlinkClick r:id="rId7"/>
              </a:rPr>
              <a:t>assessment</a:t>
            </a:r>
            <a:endParaRPr lang="en-US" altLang="en-US" sz="2400">
              <a:latin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Links to quoted articles</a:t>
            </a:r>
          </a:p>
        </p:txBody>
      </p:sp>
      <p:sp>
        <p:nvSpPr>
          <p:cNvPr id="65538" name="TextBox 3"/>
          <p:cNvSpPr txBox="1">
            <a:spLocks noChangeArrowheads="1"/>
          </p:cNvSpPr>
          <p:nvPr/>
        </p:nvSpPr>
        <p:spPr bwMode="auto">
          <a:xfrm>
            <a:off x="1296988" y="2598738"/>
            <a:ext cx="9858375" cy="2862262"/>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800">
                <a:latin typeface="Proxima Nova"/>
                <a:hlinkClick r:id="rId2"/>
              </a:rPr>
              <a:t>Leaders as Decision Architects</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3"/>
              </a:rPr>
              <a:t>Five Tips for Better Meetings</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4"/>
              </a:rPr>
              <a:t>Patrick Lencioni – Meetings</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5"/>
              </a:rPr>
              <a:t>Find the Coaching in Criticism</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6"/>
              </a:rPr>
              <a:t>In Praise of the Incomplete Leader</a:t>
            </a:r>
            <a:endParaRPr lang="en-US" altLang="en-US" sz="2800">
              <a:latin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buFont typeface="Arial" panose="020B0604020202020204" pitchFamily="34" charset="0"/>
              <a:buNone/>
              <a:defRPr/>
            </a:pPr>
            <a:r>
              <a:rPr lang="en-US" dirty="0"/>
              <a:t>Leadership is the capacity to translate vision into reality.</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Warren G. Bennis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Championing execution</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85000" lnSpcReduction="20000"/>
          </a:bodyPr>
          <a:lstStyle/>
          <a:p>
            <a:pPr fontAlgn="auto">
              <a:lnSpc>
                <a:spcPct val="110000"/>
              </a:lnSpc>
              <a:buFont typeface="Arial" panose="020B0604020202020204" pitchFamily="34" charset="0"/>
              <a:buNone/>
              <a:defRPr/>
            </a:pPr>
            <a:r>
              <a:rPr lang="en-US" sz="4400" dirty="0"/>
              <a:t> “Championing execution is as much about establishing and defining your credibility as an effective leader as it is about helping the organization or team achieve the vision.”</a:t>
            </a:r>
          </a:p>
        </p:txBody>
      </p:sp>
      <p:pic>
        <p:nvPicPr>
          <p:cNvPr id="30723"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What environment do you create?</a:t>
            </a:r>
          </a:p>
        </p:txBody>
      </p:sp>
      <p:sp>
        <p:nvSpPr>
          <p:cNvPr id="3" name="Text Placeholder 2">
            <a:extLst>
              <a:ext uri="{FF2B5EF4-FFF2-40B4-BE49-F238E27FC236}"/>
            </a:extLst>
          </p:cNvPr>
          <p:cNvSpPr>
            <a:spLocks noGrp="1"/>
          </p:cNvSpPr>
          <p:nvPr>
            <p:ph type="body" sz="quarter" idx="10"/>
          </p:nvPr>
        </p:nvSpPr>
        <p:spPr>
          <a:xfrm>
            <a:off x="1257300" y="2187575"/>
            <a:ext cx="9694863" cy="3857625"/>
          </a:xfrm>
        </p:spPr>
        <p:txBody>
          <a:bodyPr rtlCol="0">
            <a:normAutofit lnSpcReduction="10000"/>
          </a:bodyPr>
          <a:lstStyle/>
          <a:p>
            <a:pPr indent="0" fontAlgn="auto">
              <a:buFont typeface="Arial" panose="020B0604020202020204" pitchFamily="34" charset="0"/>
              <a:buNone/>
              <a:defRPr/>
            </a:pPr>
            <a:r>
              <a:rPr lang="en-US" sz="3200" dirty="0"/>
              <a:t>Do you…</a:t>
            </a:r>
          </a:p>
          <a:p>
            <a:pPr marL="342900" indent="-342900" fontAlgn="auto">
              <a:buFont typeface="Wingdings" pitchFamily="2" charset="2"/>
              <a:buChar char="q"/>
              <a:defRPr/>
            </a:pPr>
            <a:r>
              <a:rPr lang="en-US" sz="3200" dirty="0"/>
              <a:t> encourage a sense of positive challenge?</a:t>
            </a:r>
          </a:p>
          <a:p>
            <a:pPr marL="342900" indent="-342900" fontAlgn="auto">
              <a:buFont typeface="Wingdings" pitchFamily="2" charset="2"/>
              <a:buChar char="q"/>
              <a:defRPr/>
            </a:pPr>
            <a:r>
              <a:rPr lang="en-US" sz="3200" dirty="0"/>
              <a:t> encourage collaboration?</a:t>
            </a:r>
          </a:p>
          <a:p>
            <a:pPr marL="342900" indent="-342900" fontAlgn="auto">
              <a:buFont typeface="Wingdings" pitchFamily="2" charset="2"/>
              <a:buChar char="q"/>
              <a:defRPr/>
            </a:pPr>
            <a:r>
              <a:rPr lang="en-US" sz="3200" dirty="0"/>
              <a:t> encourage the exploration of new ideas?</a:t>
            </a:r>
          </a:p>
          <a:p>
            <a:pPr marL="342900" indent="-342900" fontAlgn="auto">
              <a:buFont typeface="Wingdings" pitchFamily="2" charset="2"/>
              <a:buChar char="q"/>
              <a:defRPr/>
            </a:pPr>
            <a:r>
              <a:rPr lang="en-US" sz="3200" dirty="0"/>
              <a:t> give appropriate recognition?</a:t>
            </a:r>
          </a:p>
          <a:p>
            <a:pPr marL="342900" indent="-342900" fontAlgn="auto">
              <a:buFont typeface="Wingdings" pitchFamily="2" charset="2"/>
              <a:buChar char="q"/>
              <a:defRPr/>
            </a:pPr>
            <a:r>
              <a:rPr lang="en-US" sz="3200" dirty="0"/>
              <a:t> introduce and sustain ways of sharing ideas across your organization?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Leadership commitment</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85000" lnSpcReduction="20000"/>
          </a:bodyPr>
          <a:lstStyle/>
          <a:p>
            <a:pPr fontAlgn="auto">
              <a:lnSpc>
                <a:spcPct val="110000"/>
              </a:lnSpc>
              <a:buFont typeface="Arial" panose="020B0604020202020204" pitchFamily="34" charset="0"/>
              <a:buNone/>
              <a:defRPr/>
            </a:pPr>
            <a:r>
              <a:rPr lang="en-US" sz="4400" dirty="0"/>
              <a:t>“Support and advocacy from a leader confirms the vision is not just talk, not just aspiration, and is something that can really be done, something that is within reach.”</a:t>
            </a:r>
          </a:p>
        </p:txBody>
      </p:sp>
      <p:pic>
        <p:nvPicPr>
          <p:cNvPr id="32771"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1108075"/>
          </a:xfrm>
        </p:spPr>
        <p:txBody>
          <a:bodyPr>
            <a:normAutofit fontScale="90000"/>
          </a:bodyPr>
          <a:lstStyle/>
          <a:p>
            <a:pPr fontAlgn="auto">
              <a:spcAft>
                <a:spcPts val="0"/>
              </a:spcAft>
              <a:defRPr/>
            </a:pPr>
            <a:r>
              <a:rPr lang="en-US" dirty="0"/>
              <a:t>When has someone acted in one of these roles for you?</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lnSpcReduction="10000"/>
          </a:bodyPr>
          <a:lstStyle/>
          <a:p>
            <a:pPr indent="-274320" fontAlgn="auto">
              <a:buFont typeface="Arial" panose="020B0604020202020204" pitchFamily="34" charset="0"/>
              <a:buChar char="•"/>
              <a:defRPr/>
            </a:pPr>
            <a:r>
              <a:rPr lang="en-US" sz="3200" dirty="0"/>
              <a:t>Defender (of an idea or your team, for example)</a:t>
            </a:r>
          </a:p>
          <a:p>
            <a:pPr indent="-274320" fontAlgn="auto">
              <a:buFont typeface="Arial" panose="020B0604020202020204" pitchFamily="34" charset="0"/>
              <a:buChar char="•"/>
              <a:defRPr/>
            </a:pPr>
            <a:r>
              <a:rPr lang="en-US" sz="3200" dirty="0"/>
              <a:t>Proponent (of your plan or proposed change)</a:t>
            </a:r>
          </a:p>
          <a:p>
            <a:pPr indent="-274320" fontAlgn="auto">
              <a:buFont typeface="Arial" panose="020B0604020202020204" pitchFamily="34" charset="0"/>
              <a:buChar char="•"/>
              <a:defRPr/>
            </a:pPr>
            <a:r>
              <a:rPr lang="en-US" sz="3200" dirty="0"/>
              <a:t>Advocate (for your work, expertise, budget)</a:t>
            </a:r>
          </a:p>
          <a:p>
            <a:pPr indent="-274320" fontAlgn="auto">
              <a:buFont typeface="Arial" panose="020B0604020202020204" pitchFamily="34" charset="0"/>
              <a:buChar char="•"/>
              <a:defRPr/>
            </a:pPr>
            <a:r>
              <a:rPr lang="en-US" sz="3200" dirty="0"/>
              <a:t>Lobbyist (for resources, support)</a:t>
            </a:r>
          </a:p>
          <a:p>
            <a:pPr indent="-274320" fontAlgn="auto">
              <a:buFont typeface="Arial" panose="020B0604020202020204" pitchFamily="34" charset="0"/>
              <a:buChar char="•"/>
              <a:defRPr/>
            </a:pPr>
            <a:r>
              <a:rPr lang="en-US" sz="3200" dirty="0"/>
              <a:t>Booster (to provide support, momentum)</a:t>
            </a:r>
          </a:p>
          <a:p>
            <a:pPr indent="0" fontAlgn="auto">
              <a:spcBef>
                <a:spcPts val="3600"/>
              </a:spcBef>
              <a:buFont typeface="Arial" panose="020B0604020202020204" pitchFamily="34" charset="0"/>
              <a:buNone/>
              <a:defRPr/>
            </a:pPr>
            <a:r>
              <a:rPr lang="en-US" sz="3200" dirty="0"/>
              <a:t>When have you acted in these roles for 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16063" y="1585913"/>
            <a:ext cx="5837237" cy="3897312"/>
          </a:xfrm>
        </p:spPr>
        <p:txBody>
          <a:bodyPr anchor="t">
            <a:normAutofit fontScale="90000"/>
          </a:bodyPr>
          <a:lstStyle/>
          <a:p>
            <a:pPr fontAlgn="auto">
              <a:lnSpc>
                <a:spcPct val="100000"/>
              </a:lnSpc>
              <a:spcAft>
                <a:spcPts val="0"/>
              </a:spcAft>
              <a:defRPr/>
            </a:pPr>
            <a:r>
              <a:rPr lang="en-US" sz="7200" dirty="0"/>
              <a:t>Championing execution through </a:t>
            </a:r>
            <a:r>
              <a:rPr lang="en-US" sz="7200" b="1" dirty="0"/>
              <a:t>momentum</a:t>
            </a:r>
            <a:endParaRPr lang="en-US" sz="7200" dirty="0"/>
          </a:p>
        </p:txBody>
      </p:sp>
      <p:pic>
        <p:nvPicPr>
          <p:cNvPr id="5124" name="Picture 4" descr="Horse race">
            <a:extLst>
              <a:ext uri="{FF2B5EF4-FFF2-40B4-BE49-F238E27FC236}"/>
            </a:extLst>
          </p:cNvPr>
          <p:cNvPicPr>
            <a:picLocks noChangeAspect="1" noChangeArrowheads="1"/>
          </p:cNvPicPr>
          <p:nvPr/>
        </p:nvPicPr>
        <p:blipFill rotWithShape="1">
          <a:blip r:embed="rId2">
            <a:extLst>
              <a:ext uri="{28A0092B-C50C-407E-A947-70E740481C1C}"/>
            </a:extLst>
          </a:blip>
          <a:srcRect l="12344" r="37656"/>
          <a:stretch/>
        </p:blipFill>
        <p:spPr bwMode="auto">
          <a:xfrm>
            <a:off x="7605195" y="1586484"/>
            <a:ext cx="3692725" cy="3685032"/>
          </a:xfrm>
          <a:prstGeom prst="ellipse">
            <a:avLst/>
          </a:prstGeom>
          <a:noFill/>
          <a:extLst>
            <a:ext uri="{909E8E84-426E-40DD-AFC4-6F175D3DCCD1}"/>
          </a:extLst>
        </p:spPr>
      </p:pic>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629</TotalTime>
  <Words>1204</Words>
  <Application>Microsoft Macintosh PowerPoint</Application>
  <PresentationFormat>Custom</PresentationFormat>
  <Paragraphs>162</Paragraphs>
  <Slides>39</Slides>
  <Notes>0</Notes>
  <HiddenSlides>0</HiddenSlides>
  <MMClips>0</MMClips>
  <ScaleCrop>false</ScaleCrop>
  <HeadingPairs>
    <vt:vector size="6" baseType="variant">
      <vt:variant>
        <vt:lpstr>Fonts Used</vt:lpstr>
      </vt:variant>
      <vt:variant>
        <vt:i4>5</vt:i4>
      </vt:variant>
      <vt:variant>
        <vt:lpstr>Design Template</vt:lpstr>
      </vt:variant>
      <vt:variant>
        <vt:i4>20</vt:i4>
      </vt:variant>
      <vt:variant>
        <vt:lpstr>Slide Titles</vt:lpstr>
      </vt:variant>
      <vt:variant>
        <vt:i4>39</vt:i4>
      </vt:variant>
    </vt:vector>
  </HeadingPairs>
  <TitlesOfParts>
    <vt:vector size="64" baseType="lpstr">
      <vt:lpstr>Proxima Nova</vt:lpstr>
      <vt:lpstr>Arial</vt:lpstr>
      <vt:lpstr>Abril Titling</vt:lpstr>
      <vt:lpstr>Calibri</vt:lpstr>
      <vt:lpstr>Wingdings</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Execution</vt:lpstr>
      <vt:lpstr>Work of  Leaders model</vt:lpstr>
      <vt:lpstr>Slide 3</vt:lpstr>
      <vt:lpstr>Slide 4</vt:lpstr>
      <vt:lpstr>Championing execution</vt:lpstr>
      <vt:lpstr>What environment do you create?</vt:lpstr>
      <vt:lpstr>Leadership commitment</vt:lpstr>
      <vt:lpstr>When has someone acted in one of these roles for you?</vt:lpstr>
      <vt:lpstr>Championing execution through momentum</vt:lpstr>
      <vt:lpstr>Do you need help driving results?</vt:lpstr>
      <vt:lpstr>Discuss</vt:lpstr>
      <vt:lpstr>Slide 12</vt:lpstr>
      <vt:lpstr>Meetings</vt:lpstr>
      <vt:lpstr>Decide how to decide</vt:lpstr>
      <vt:lpstr>Try this</vt:lpstr>
      <vt:lpstr>Championing execution through structure</vt:lpstr>
      <vt:lpstr>Do you need help with structure?</vt:lpstr>
      <vt:lpstr>Slide 18</vt:lpstr>
      <vt:lpstr>Your role in planning</vt:lpstr>
      <vt:lpstr>Slide 20</vt:lpstr>
      <vt:lpstr>Championing execution through feedback</vt:lpstr>
      <vt:lpstr>Feedback</vt:lpstr>
      <vt:lpstr>Feedback takes effort</vt:lpstr>
      <vt:lpstr>Championing execution through feedback</vt:lpstr>
      <vt:lpstr>Create a culture of candor</vt:lpstr>
      <vt:lpstr>What keeps us quiet?</vt:lpstr>
      <vt:lpstr>Feedback drives execution</vt:lpstr>
      <vt:lpstr>Consider</vt:lpstr>
      <vt:lpstr>Addressing problems</vt:lpstr>
      <vt:lpstr>Try a personal note</vt:lpstr>
      <vt:lpstr>Genuine praise</vt:lpstr>
      <vt:lpstr>Offering praise</vt:lpstr>
      <vt:lpstr>Feedback drives execution</vt:lpstr>
      <vt:lpstr>Slide 34</vt:lpstr>
      <vt:lpstr>Would your followers agree?</vt:lpstr>
      <vt:lpstr>Image of a leader</vt:lpstr>
      <vt:lpstr>What’s your image?</vt:lpstr>
      <vt:lpstr>Learn more at discprofile.com</vt:lpstr>
      <vt:lpstr>Links to quoted articles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58</cp:revision>
  <dcterms:created xsi:type="dcterms:W3CDTF">2020-09-23T19:32:45Z</dcterms:created>
  <dcterms:modified xsi:type="dcterms:W3CDTF">2020-10-07T19:06:51Z</dcterms:modified>
</cp:coreProperties>
</file>