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</p:sldMasterIdLst>
  <p:notesMasterIdLst>
    <p:notesMasterId r:id="rId35"/>
  </p:notesMasterIdLst>
  <p:sldIdLst>
    <p:sldId id="256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757"/>
    <a:srgbClr val="B44B83"/>
    <a:srgbClr val="EFEAF4"/>
    <a:srgbClr val="FFFFFF"/>
    <a:srgbClr val="2B216D"/>
    <a:srgbClr val="929292"/>
    <a:srgbClr val="05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538"/>
  </p:normalViewPr>
  <p:slideViewPr>
    <p:cSldViewPr snapToGrid="0" snapToObjects="1">
      <p:cViewPr varScale="1">
        <p:scale>
          <a:sx n="73" d="100"/>
          <a:sy n="73" d="100"/>
        </p:scale>
        <p:origin x="9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A610-66BA-5045-B567-4282D9FA6B6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D223-E17A-B642-B12E-F9A4B399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EA90BE17-7D1B-684C-A16C-708F307374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7E455BB-DD54-5F46-AD6A-D71D0BE5EF4A}"/>
              </a:ext>
            </a:extLst>
          </p:cNvPr>
          <p:cNvSpPr/>
          <p:nvPr userDrawn="1"/>
        </p:nvSpPr>
        <p:spPr>
          <a:xfrm>
            <a:off x="3866146" y="4523873"/>
            <a:ext cx="8325854" cy="233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0E10120F-24AD-0A4A-ABB6-D6070EBF4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EBF439-5B35-6140-B8B5-AB6E0AD9C91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179577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 w/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7D4A23-E919-104D-8B18-39521428FA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398" y="3839342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E774CAD-0EAB-494A-BFF3-37355332B0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8589" y="2259476"/>
            <a:ext cx="1434998" cy="1313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A37AA5BB-A5F9-7D48-907D-4A01CA97F0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38818" y="2259477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="" xmlns:a16="http://schemas.microsoft.com/office/drawing/2014/main" id="{0E2B0757-F45E-2149-8379-020899ECE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49047" y="2259476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546CC93A-DC0D-F84F-92DB-6FD33BCC9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3627" y="3839341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F9DB4BD3-2869-534A-982D-2BB64C68B9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3856" y="3839340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3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2160633"/>
            <a:ext cx="4937760" cy="35149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2160634"/>
            <a:ext cx="4937760" cy="35149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="" xmlns:a16="http://schemas.microsoft.com/office/drawing/2014/main" id="{E5B5EDA6-51D2-AD4B-975D-D37AF8E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50F1CF3-BEB5-2945-B7E4-A98303D7F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403" y="2145624"/>
            <a:ext cx="3311435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9FB9B1CA-6972-8B4B-8F70-952EC2788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212" y="2145624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33C86DB3-48C7-9945-B24A-6503DF8748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2695" y="2145625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="" xmlns:a16="http://schemas.microsoft.com/office/drawing/2014/main" id="{F3FB1785-3327-2440-A821-E79729A2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8540AB-8E6C-B84E-A8D2-61F028369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DCFF6D-5D16-B84B-BA2E-5024AAE6C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4" name="Title 15">
            <a:extLst>
              <a:ext uri="{FF2B5EF4-FFF2-40B4-BE49-F238E27FC236}">
                <a16:creationId xmlns="" xmlns:a16="http://schemas.microsoft.com/office/drawing/2014/main" id="{5737C810-ED88-C24D-B3A4-85054CDD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6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311435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88" y="1845734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46571" y="1845735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55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1090627" y="2284757"/>
            <a:ext cx="6605814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0A239-AD58-1A4D-B78E-4F3B245AB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8805B3-FE90-8745-8C7F-03201410B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="" xmlns:a16="http://schemas.microsoft.com/office/drawing/2014/main" id="{73E3113C-A322-824C-AF83-55D4B4A6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2" y="812871"/>
            <a:ext cx="7182213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CF5E48-9F19-7544-BA4C-B8C0BD2D9DA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3D5DE6-84FD-7241-A4CF-615368E41527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197343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44285" y="2341555"/>
            <a:ext cx="7064829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544285" y="700440"/>
            <a:ext cx="7064829" cy="15091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269596-B8DF-8E49-9C01-0A8F26C75973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689AE2-04CB-7E4E-BA79-57BDE24F87F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23961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 (Large Do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54011B-E6A8-1243-8E40-F3F28EE91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23" y="5252785"/>
            <a:ext cx="3949270" cy="6369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77C1C80-E795-CC4D-B573-781FCC55F1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6B09CE-17E6-5144-80FB-E51C076ED6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="" xmlns:a16="http://schemas.microsoft.com/office/drawing/2014/main" id="{3E28B361-0A7E-BF45-A14E-4CD6083DA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134591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62BAC1B-0196-9540-8F54-C45F972F0F60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043" y="997131"/>
            <a:ext cx="3755571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12754" y="997131"/>
            <a:ext cx="3102429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71338" y="1015148"/>
            <a:ext cx="3352800" cy="4845720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117472-C7FC-B145-B22F-D31AC16E359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65EC7A-24DC-C044-8161-EA3988069A9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304048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344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2254296"/>
            <a:ext cx="10058400" cy="4023360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isc profile logo">
            <a:extLst>
              <a:ext uri="{FF2B5EF4-FFF2-40B4-BE49-F238E27FC236}">
                <a16:creationId xmlns="" xmlns:a16="http://schemas.microsoft.com/office/drawing/2014/main" id="{4A7BE0E8-30E5-CE4D-827E-DB738042E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D0C01E-9A10-C94D-817F-D4F5D9662509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234906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029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50289"/>
            <a:ext cx="7734300" cy="5757422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disc profile logo">
            <a:extLst>
              <a:ext uri="{FF2B5EF4-FFF2-40B4-BE49-F238E27FC236}">
                <a16:creationId xmlns="" xmlns:a16="http://schemas.microsoft.com/office/drawing/2014/main" id="{59620EB1-6CCB-BC47-9BD2-A05B74BA3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A7CCD3-5205-F947-948B-B665F4CE3D20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3164766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A4A5D2E-38EF-4343-A9C1-D7DD738970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2788171 h 5149516"/>
              <a:gd name="connsiteX3" fmla="*/ 3866146 w 12192000"/>
              <a:gd name="connsiteY3" fmla="*/ 2788171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2788171"/>
                </a:lnTo>
                <a:lnTo>
                  <a:pt x="3866146" y="2788171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5159" y="2990850"/>
            <a:ext cx="8038070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C795D2D-0A4C-0646-85EB-E1520A8F3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4475" y="4026305"/>
            <a:ext cx="2813033" cy="2446337"/>
          </a:xfrm>
        </p:spPr>
        <p:txBody>
          <a:bodyPr>
            <a:normAutofit/>
          </a:bodyPr>
          <a:lstStyle>
            <a:lvl2pPr marL="0" indent="0" algn="l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64C00E8-50A3-1848-8C2D-4DA9C3877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5837" y="4026304"/>
            <a:ext cx="2813033" cy="2446337"/>
          </a:xfrm>
        </p:spPr>
        <p:txBody>
          <a:bodyPr>
            <a:normAutofit/>
          </a:bodyPr>
          <a:lstStyle>
            <a:lvl2pPr marL="0" indent="0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5530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Index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3700" y="1760810"/>
            <a:ext cx="8168269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2"/>
                </a:solidFill>
              </a:rPr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D25841-B2D5-F14C-A211-F4B759B70F81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>
                <a:solidFill>
                  <a:schemeClr val="bg2"/>
                </a:solidFill>
              </a:rPr>
              <a:t>discprofile.com</a:t>
            </a:r>
            <a:endParaRPr lang="en-US" sz="800" b="0" dirty="0">
              <a:solidFill>
                <a:schemeClr val="bg2"/>
              </a:solidFill>
            </a:endParaRPr>
          </a:p>
        </p:txBody>
      </p:sp>
      <p:pic>
        <p:nvPicPr>
          <p:cNvPr id="4" name="Picture 3" descr="discprofile">
            <a:extLst>
              <a:ext uri="{FF2B5EF4-FFF2-40B4-BE49-F238E27FC236}">
                <a16:creationId xmlns="" xmlns:a16="http://schemas.microsoft.com/office/drawing/2014/main" id="{FD76F388-CA45-AA4C-BD0A-D6762B55D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534" y="6221803"/>
            <a:ext cx="787992" cy="51698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F0F7269B-4531-544D-8075-4429F1DA5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253" y="2843953"/>
            <a:ext cx="3562350" cy="2517775"/>
          </a:xfrm>
        </p:spPr>
        <p:txBody>
          <a:bodyPr anchor="t"/>
          <a:lstStyle>
            <a:lvl1pPr marL="0" indent="0">
              <a:lnSpc>
                <a:spcPct val="70000"/>
              </a:lnSpc>
              <a:buNone/>
              <a:defRPr sz="2400">
                <a:solidFill>
                  <a:schemeClr val="bg2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And another</a:t>
            </a:r>
          </a:p>
          <a:p>
            <a:pPr lvl="0"/>
            <a:r>
              <a:rPr lang="en-US" dirty="0"/>
              <a:t>And another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386918-E949-5E4E-B709-D3B22962455C}"/>
              </a:ext>
            </a:extLst>
          </p:cNvPr>
          <p:cNvSpPr/>
          <p:nvPr userDrawn="1"/>
        </p:nvSpPr>
        <p:spPr>
          <a:xfrm>
            <a:off x="644174" y="1078675"/>
            <a:ext cx="1295840" cy="1262147"/>
          </a:xfrm>
          <a:prstGeom prst="ellipse">
            <a:avLst/>
          </a:prstGeom>
          <a:solidFill>
            <a:srgbClr val="EFEAF4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6D61BC-B413-B048-B2EF-B5D033FE2BCB}"/>
              </a:ext>
            </a:extLst>
          </p:cNvPr>
          <p:cNvCxnSpPr>
            <a:cxnSpLocks/>
            <a:stCxn id="17" idx="4"/>
            <a:endCxn id="25" idx="0"/>
          </p:cNvCxnSpPr>
          <p:nvPr userDrawn="1"/>
        </p:nvCxnSpPr>
        <p:spPr>
          <a:xfrm>
            <a:off x="1292094" y="2340822"/>
            <a:ext cx="0" cy="2806471"/>
          </a:xfrm>
          <a:prstGeom prst="line">
            <a:avLst/>
          </a:prstGeom>
          <a:ln w="25400">
            <a:solidFill>
              <a:srgbClr val="EFEAF4">
                <a:alpha val="745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44CD4AA-45A6-C448-B715-9AB1588F1E86}"/>
              </a:ext>
            </a:extLst>
          </p:cNvPr>
          <p:cNvSpPr/>
          <p:nvPr userDrawn="1"/>
        </p:nvSpPr>
        <p:spPr>
          <a:xfrm>
            <a:off x="1233700" y="5147293"/>
            <a:ext cx="116787" cy="116787"/>
          </a:xfrm>
          <a:prstGeom prst="ellipse">
            <a:avLst/>
          </a:prstGeom>
          <a:solidFill>
            <a:srgbClr val="EFEAF4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2A334-08F3-7A44-9E41-38DD363345B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981" y="2187060"/>
            <a:ext cx="6653213" cy="345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53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_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653213" cy="3454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7DB625D-F1D9-D145-921B-B3E122BC29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7883" y="2286000"/>
            <a:ext cx="3235325" cy="345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504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04625C-84E5-CB48-98C2-F95D2470A9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623" y="1943128"/>
            <a:ext cx="562921" cy="533678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8623" y="2986576"/>
            <a:ext cx="9097561" cy="1855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BA84041-B7F9-6B49-8BA0-297953F58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8623" y="5214885"/>
            <a:ext cx="5159375" cy="421964"/>
          </a:xfrm>
        </p:spPr>
        <p:txBody>
          <a:bodyPr>
            <a:normAutofit/>
          </a:bodyPr>
          <a:lstStyle>
            <a:lvl1pPr marL="342900" indent="-342900">
              <a:buClr>
                <a:srgbClr val="929292"/>
              </a:buClr>
              <a:buSzPct val="65000"/>
              <a:buFont typeface="Apple Color Emoji" pitchFamily="2" charset="0"/>
              <a:buChar char="➖"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author name</a:t>
            </a:r>
          </a:p>
        </p:txBody>
      </p:sp>
    </p:spTree>
    <p:extLst>
      <p:ext uri="{BB962C8B-B14F-4D97-AF65-F5344CB8AC3E}">
        <p14:creationId xmlns:p14="http://schemas.microsoft.com/office/powerpoint/2010/main" val="399961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Thre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DC4115A-C980-EE48-8162-DAFA9C0E2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9414" y="1854927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E9E3C2BE-585C-5740-9ED0-483613609B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97017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AB571CDA-3C75-8245-8251-6CC328462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4619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89446F2-F787-6D4C-8BFA-373328F4B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4335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1650C3CF-8C06-8B42-B6F6-B2E7B0B892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1938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FBFC22D2-9F69-E14F-B936-782038868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9541" y="4966106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7AB6E6-3AF9-8544-8742-1E3B45686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000" y="5427663"/>
            <a:ext cx="6938963" cy="80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7" name="Picture 26" descr="disc profile logo">
            <a:extLst>
              <a:ext uri="{FF2B5EF4-FFF2-40B4-BE49-F238E27FC236}">
                <a16:creationId xmlns="" xmlns:a16="http://schemas.microsoft.com/office/drawing/2014/main" id="{9C89375E-95D2-0548-A013-AD130E2C20B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8771" y="6221803"/>
            <a:ext cx="783755" cy="5169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091E10-BDF1-E449-B0AB-4AF2E5AC30FF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BA0754-48BA-9647-ADE3-7F2BE778E2B6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/>
              <a:t>discprofile.com</a:t>
            </a:r>
            <a:endParaRPr lang="en-US" sz="800" b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170AC9-0834-4047-AC1A-A9AC1D03C36E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7272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110" r:id="rId2"/>
    <p:sldLayoutId id="2147484108" r:id="rId3"/>
    <p:sldLayoutId id="2147484109" r:id="rId4"/>
    <p:sldLayoutId id="2147484105" r:id="rId5"/>
    <p:sldLayoutId id="2147484102" r:id="rId6"/>
    <p:sldLayoutId id="2147484101" r:id="rId7"/>
    <p:sldLayoutId id="2147484080" r:id="rId8"/>
    <p:sldLayoutId id="2147484106" r:id="rId9"/>
    <p:sldLayoutId id="2147484107" r:id="rId10"/>
    <p:sldLayoutId id="2147484081" r:id="rId11"/>
    <p:sldLayoutId id="2147484103" r:id="rId12"/>
    <p:sldLayoutId id="2147484084" r:id="rId13"/>
    <p:sldLayoutId id="2147484078" r:id="rId14"/>
    <p:sldLayoutId id="2147484079" r:id="rId15"/>
    <p:sldLayoutId id="2147484082" r:id="rId16"/>
    <p:sldLayoutId id="2147484085" r:id="rId17"/>
    <p:sldLayoutId id="2147484104" r:id="rId18"/>
    <p:sldLayoutId id="2147484089" r:id="rId19"/>
    <p:sldLayoutId id="2147484090" r:id="rId20"/>
    <p:sldLayoutId id="2147484099" r:id="rId21"/>
    <p:sldLayoutId id="2147484100" r:id="rId22"/>
    <p:sldLayoutId id="2147484092" r:id="rId2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discprofile.com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27E6A09-2530-2E46-ACB5-F5EF345A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115" y="1770990"/>
            <a:ext cx="8065697" cy="876300"/>
          </a:xfrm>
        </p:spPr>
        <p:txBody>
          <a:bodyPr/>
          <a:lstStyle/>
          <a:p>
            <a:r>
              <a:rPr lang="en-US" dirty="0"/>
              <a:t>Reviewing DiSC</a:t>
            </a:r>
            <a:r>
              <a:rPr lang="en-US" baseline="30000" dirty="0"/>
              <a:t>®</a:t>
            </a:r>
            <a:r>
              <a:rPr lang="en-US" dirty="0"/>
              <a:t> styles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7FC394-0C8C-414E-8740-BC86CA745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705" y="3104489"/>
            <a:ext cx="7892515" cy="12062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with Lemony </a:t>
            </a:r>
            <a:r>
              <a:rPr lang="en-US" sz="3200" dirty="0" err="1" smtClean="0"/>
              <a:t>Snicket’s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i="1" dirty="0" smtClean="0"/>
              <a:t>A Series of Unfortunate Events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31151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The </a:t>
            </a:r>
            <a:r>
              <a:rPr lang="en-US" dirty="0" err="1">
                <a:solidFill>
                  <a:srgbClr val="B44B83"/>
                </a:solidFill>
              </a:rPr>
              <a:t>i</a:t>
            </a:r>
            <a:r>
              <a:rPr lang="en-US" dirty="0">
                <a:solidFill>
                  <a:srgbClr val="B44B83"/>
                </a:solidFill>
              </a:rPr>
              <a:t> style hates to miss out.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 is one of life's bitterest truths that bedtime so often arrives just when things are really getting interesting.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Grim Grotto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145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need this reminder?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100" dirty="0"/>
              <a:t>There are times to stay put, and what you want will come to you, and there are times to go out into the world and find such a thing for yourself.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44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1122692" cy="13294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D can have a hard time not acting, the </a:t>
            </a:r>
            <a:r>
              <a:rPr lang="en-US" dirty="0" err="1">
                <a:solidFill>
                  <a:srgbClr val="B44B83"/>
                </a:solidFill>
              </a:rPr>
              <a:t>i</a:t>
            </a:r>
            <a:r>
              <a:rPr lang="en-US" dirty="0">
                <a:solidFill>
                  <a:srgbClr val="B44B83"/>
                </a:solidFill>
              </a:rPr>
              <a:t> a hard time with routine, the S with change, the C with looking up from their current focus.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100" dirty="0"/>
              <a:t>There are times to stay put, and what you want will come to you, and there are times to go out into the world and find such a thing for yourself.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203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need this reminder?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Everybody will die, but very few people want to be reminded of that fact.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Austere Academy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854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99807"/>
            <a:ext cx="10560989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D style can be overly </a:t>
            </a:r>
            <a:r>
              <a:rPr lang="en-US" dirty="0" smtClean="0">
                <a:solidFill>
                  <a:srgbClr val="B44B83"/>
                </a:solidFill>
              </a:rPr>
              <a:t>blunt and the C style overly focused on facts.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Everybody will die, but very few people want to be reminded of that fact.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Austere Academy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623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agree?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100" dirty="0"/>
              <a:t>The table of elements does not contain one of the most powerful elements that make up our world, and that is the element of surprise</a:t>
            </a:r>
            <a:r>
              <a:rPr lang="en-US" sz="4100" dirty="0"/>
              <a:t>.</a:t>
            </a:r>
            <a:endParaRPr lang="en-US" sz="41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Ersatz Elevator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73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</a:t>
            </a:r>
            <a:r>
              <a:rPr lang="en-US" dirty="0" err="1">
                <a:solidFill>
                  <a:srgbClr val="B44B83"/>
                </a:solidFill>
              </a:rPr>
              <a:t>i</a:t>
            </a:r>
            <a:r>
              <a:rPr lang="en-US" dirty="0">
                <a:solidFill>
                  <a:srgbClr val="B44B83"/>
                </a:solidFill>
              </a:rPr>
              <a:t> style is </a:t>
            </a:r>
            <a:r>
              <a:rPr lang="en-US" dirty="0" smtClean="0">
                <a:solidFill>
                  <a:srgbClr val="B44B83"/>
                </a:solidFill>
              </a:rPr>
              <a:t>most </a:t>
            </a:r>
            <a:r>
              <a:rPr lang="en-US" dirty="0">
                <a:solidFill>
                  <a:srgbClr val="B44B83"/>
                </a:solidFill>
              </a:rPr>
              <a:t>likely a fan of </a:t>
            </a:r>
            <a:r>
              <a:rPr lang="en-US" dirty="0" smtClean="0">
                <a:solidFill>
                  <a:srgbClr val="B44B83"/>
                </a:solidFill>
              </a:rPr>
              <a:t>surprises.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100" dirty="0"/>
              <a:t>The table of elements does not contain one of the most powerful elements that make up our world, and that is the element of surprise</a:t>
            </a:r>
            <a:r>
              <a:rPr lang="en-US" sz="4100" dirty="0"/>
              <a:t>.</a:t>
            </a:r>
            <a:endParaRPr lang="en-US" sz="41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Ersatz Elevator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015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577739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feel this most </a:t>
            </a:r>
            <a:r>
              <a:rPr lang="en-US" dirty="0" smtClean="0">
                <a:solidFill>
                  <a:srgbClr val="B44B83"/>
                </a:solidFill>
              </a:rPr>
              <a:t>strongly?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If we wait until we're ready, we'll be waiting for the rest of our lives.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Ersatz Elevator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989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1287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most spontaneous style is the </a:t>
            </a:r>
            <a:r>
              <a:rPr lang="en-US" dirty="0" err="1">
                <a:solidFill>
                  <a:srgbClr val="B44B83"/>
                </a:solidFill>
              </a:rPr>
              <a:t>i</a:t>
            </a:r>
            <a:r>
              <a:rPr lang="en-US" dirty="0">
                <a:solidFill>
                  <a:srgbClr val="B44B83"/>
                </a:solidFill>
              </a:rPr>
              <a:t>; the D style </a:t>
            </a:r>
            <a:r>
              <a:rPr lang="en-US" dirty="0" smtClean="0">
                <a:solidFill>
                  <a:srgbClr val="B44B83"/>
                </a:solidFill>
              </a:rPr>
              <a:t>tends to be the </a:t>
            </a:r>
            <a:r>
              <a:rPr lang="en-US" dirty="0">
                <a:solidFill>
                  <a:srgbClr val="B44B83"/>
                </a:solidFill>
              </a:rPr>
              <a:t>most impatient.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If we wait until we're ready, we'll be waiting for the rest of our lives.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Ersatz Elevator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372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feel this most strongly?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It is very unnerving to be proven wrong, particularly when you are really right and the person who is really wrong is proving you wrong and proving himself, wrongly, right.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Blank Book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515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presented for discussion</a:t>
            </a:r>
            <a:endParaRPr lang="en-US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5509259"/>
            <a:ext cx="10189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6675" marR="0" lvl="0" indent="-66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offer these quotes and our opinions about which DiSC style they reflect.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90" y="2092506"/>
            <a:ext cx="3061607" cy="30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The C style fears being wrong.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It is very unnerving to be proven wrong, particularly when you are really right and the person who is really wrong is proving you wrong and proving himself, wrongly, right.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Blank Book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89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feel this most strongly?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Waiting is one of life’s hardships.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Reptile Room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241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930435"/>
            <a:ext cx="11018190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D style is the most impatient, but we probably all agree at times.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Waiting is one of life’s hardships.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Reptile Room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690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say something similar?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The worst surroundings in the world can be tolerated if the people in them are interesting and kind.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Bad Beginning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276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An </a:t>
            </a:r>
            <a:r>
              <a:rPr lang="en-US" dirty="0" err="1">
                <a:solidFill>
                  <a:srgbClr val="B44B83"/>
                </a:solidFill>
              </a:rPr>
              <a:t>iS</a:t>
            </a:r>
            <a:r>
              <a:rPr lang="en-US" dirty="0">
                <a:solidFill>
                  <a:srgbClr val="B44B83"/>
                </a:solidFill>
              </a:rPr>
              <a:t> or Si is most likely to agree.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The worst surroundings in the world can be tolerated if the people in them are interesting and kind.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Bad Beginning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074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This quote might come from which DiSC style?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Those unable to catalog the past are doomed to repeat it.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248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C style is the most inclined to want to catalog events and lessons.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Those unable to catalog the past are doomed to repeat it.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End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228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721430"/>
            <a:ext cx="10626303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style might say something like this?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There are some people who believe that home is where one hangs one's hat, but these people tend to live in closets and on little pegs.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077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60523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C style might take things </a:t>
            </a:r>
            <a:r>
              <a:rPr lang="en-US" dirty="0" smtClean="0">
                <a:solidFill>
                  <a:srgbClr val="B44B83"/>
                </a:solidFill>
              </a:rPr>
              <a:t>this </a:t>
            </a:r>
            <a:r>
              <a:rPr lang="en-US" dirty="0">
                <a:solidFill>
                  <a:srgbClr val="B44B83"/>
                </a:solidFill>
              </a:rPr>
              <a:t>literally. The </a:t>
            </a:r>
            <a:r>
              <a:rPr lang="en-US" dirty="0" err="1" smtClean="0">
                <a:solidFill>
                  <a:srgbClr val="B44B83"/>
                </a:solidFill>
              </a:rPr>
              <a:t>i</a:t>
            </a:r>
            <a:r>
              <a:rPr lang="en-US" dirty="0" smtClean="0">
                <a:solidFill>
                  <a:srgbClr val="B44B83"/>
                </a:solidFill>
              </a:rPr>
              <a:t> </a:t>
            </a:r>
            <a:r>
              <a:rPr lang="en-US" dirty="0">
                <a:solidFill>
                  <a:srgbClr val="B44B83"/>
                </a:solidFill>
              </a:rPr>
              <a:t>style </a:t>
            </a:r>
            <a:r>
              <a:rPr lang="en-US" dirty="0" smtClean="0">
                <a:solidFill>
                  <a:srgbClr val="B44B83"/>
                </a:solidFill>
              </a:rPr>
              <a:t>might enjoy the humor.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There are some people who believe that home is where one hangs one's hat, but these people tend to live in closets and on little pegs.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685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60523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4B83"/>
                </a:solidFill>
              </a:rPr>
              <a:t>The S style might be most likely to blame circumstances rather than people.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Bad circumstances have a way of ruining things that would otherwise be pleasant.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630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need this advice?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Everyone should be able to do one card trick, tell two jokes, and recite three poems, in case they are ever trapped in an elevator.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777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60523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4B83"/>
                </a:solidFill>
              </a:rPr>
              <a:t>The S style might be most likely to blame circumstances rather than people.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Bad circumstances have a way of ruining things that would otherwise be pleasant.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298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60523"/>
            <a:ext cx="10626303" cy="8007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44B83"/>
                </a:solidFill>
              </a:rPr>
              <a:t>This sounds like which DiSC style(s</a:t>
            </a:r>
            <a:r>
              <a:rPr lang="en-US" dirty="0" smtClean="0">
                <a:solidFill>
                  <a:srgbClr val="B44B83"/>
                </a:solidFill>
              </a:rPr>
              <a:t>)?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One can remain alive long past the usual date of disintegration if one is unafraid of change, insatiable in intellectual curiosity, interested in big things, and happy in small ways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Penultimate Peril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3104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0" y="860523"/>
            <a:ext cx="10626303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This is a good reason to try to flex across all the styles.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One can remain alive long past the usual date of disintegration if one is unafraid of change, insatiable in intellectual curiosity, interested in big things, and happy in small ways.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Penultimate Peril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5658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4B83"/>
                </a:solidFill>
              </a:rPr>
              <a:t>Thanks for playing!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1090627" y="2952206"/>
            <a:ext cx="6605814" cy="301192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 smtClean="0">
                <a:solidFill>
                  <a:srgbClr val="653757"/>
                </a:solidFill>
              </a:rPr>
              <a:t>Learn more about DiSC</a:t>
            </a:r>
            <a:r>
              <a:rPr lang="en-US" sz="3200" baseline="30000" dirty="0" smtClean="0">
                <a:solidFill>
                  <a:srgbClr val="653757"/>
                </a:solidFill>
              </a:rPr>
              <a:t>®</a:t>
            </a:r>
            <a:r>
              <a:rPr lang="en-US" sz="3200" dirty="0" smtClean="0">
                <a:solidFill>
                  <a:srgbClr val="653757"/>
                </a:solidFill>
              </a:rPr>
              <a:t> at </a:t>
            </a:r>
            <a:r>
              <a:rPr lang="en-US" sz="3200" dirty="0" smtClean="0">
                <a:solidFill>
                  <a:srgbClr val="653757"/>
                </a:solidFill>
                <a:hlinkClick r:id="rId2"/>
              </a:rPr>
              <a:t>discprofile.com</a:t>
            </a:r>
            <a:endParaRPr lang="en-US" sz="3200" dirty="0">
              <a:solidFill>
                <a:srgbClr val="653757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43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C style can struggle with social </a:t>
            </a:r>
            <a:r>
              <a:rPr lang="en-US" dirty="0" smtClean="0">
                <a:solidFill>
                  <a:srgbClr val="B44B83"/>
                </a:solidFill>
              </a:rPr>
              <a:t>events.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782390"/>
            <a:ext cx="10272188" cy="2059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Everyone should be able to do one card trick, tell two jokes, and recite three poems, in case they are ever trapped in an elevator.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568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B44B83"/>
                </a:solidFill>
              </a:rPr>
              <a:t>Which DiSC style might </a:t>
            </a:r>
            <a:r>
              <a:rPr lang="en-US" sz="4000" dirty="0" smtClean="0">
                <a:solidFill>
                  <a:srgbClr val="B44B83"/>
                </a:solidFill>
              </a:rPr>
              <a:t>agree?</a:t>
            </a:r>
            <a:endParaRPr lang="en-US" sz="4000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756264"/>
            <a:ext cx="10272188" cy="22682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Strange as it may seem, I still hope for the best, even though the best, like an interesting piece of mail, so rarely arrives, and even when it does it can be lost so easily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425867"/>
            <a:ext cx="5159375" cy="421964"/>
          </a:xfrm>
        </p:spPr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Beatrice Letters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68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10796120" cy="80070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B44B83"/>
                </a:solidFill>
              </a:rPr>
              <a:t>The C style can focus too much on what’s lost or missing or wrong. The </a:t>
            </a:r>
            <a:r>
              <a:rPr lang="en-US" sz="4000" dirty="0" err="1">
                <a:solidFill>
                  <a:srgbClr val="B44B83"/>
                </a:solidFill>
              </a:rPr>
              <a:t>i</a:t>
            </a:r>
            <a:r>
              <a:rPr lang="en-US" sz="4000" dirty="0">
                <a:solidFill>
                  <a:srgbClr val="B44B83"/>
                </a:solidFill>
              </a:rPr>
              <a:t> style is the most optimistic.</a:t>
            </a:r>
            <a:endParaRPr lang="en-US" sz="4000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756264"/>
            <a:ext cx="10272188" cy="22682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Strange as it may seem, I still hope for the best, even though the best, like an interesting piece of mail, so rarely arrives, and even when it does it can be lost so easily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425867"/>
            <a:ext cx="5159375" cy="421964"/>
          </a:xfrm>
        </p:spPr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Beatrice Letters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62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4B83"/>
                </a:solidFill>
              </a:rPr>
              <a:t>Which </a:t>
            </a:r>
            <a:r>
              <a:rPr lang="en-US" dirty="0">
                <a:solidFill>
                  <a:srgbClr val="B44B83"/>
                </a:solidFill>
              </a:rPr>
              <a:t>DiSC style might nod their heads in agreement?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 is difficult, when faced with a situation you cannot control, to admit you can do nothing.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591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The D style wants to be in control. </a:t>
            </a:r>
            <a:r>
              <a:rPr lang="en-US" dirty="0" smtClean="0">
                <a:solidFill>
                  <a:srgbClr val="B44B83"/>
                </a:solidFill>
              </a:rPr>
              <a:t/>
            </a:r>
            <a:br>
              <a:rPr lang="en-US" dirty="0" smtClean="0">
                <a:solidFill>
                  <a:srgbClr val="B44B83"/>
                </a:solidFill>
              </a:rPr>
            </a:br>
            <a:r>
              <a:rPr lang="en-US" dirty="0" smtClean="0">
                <a:solidFill>
                  <a:srgbClr val="B44B83"/>
                </a:solidFill>
              </a:rPr>
              <a:t>The </a:t>
            </a:r>
            <a:r>
              <a:rPr lang="en-US" dirty="0">
                <a:solidFill>
                  <a:srgbClr val="B44B83"/>
                </a:solidFill>
              </a:rPr>
              <a:t>S style wants to help. 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 is difficult, when faced with a situation you cannot control, to admit you can do nothing.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Horseradish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566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F689A829-7F5D-1D4E-AD9C-F0CF42C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577739"/>
            <a:ext cx="10325858" cy="8007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44B83"/>
                </a:solidFill>
              </a:rPr>
              <a:t>Which DiSC style might share this frustration?</a:t>
            </a:r>
            <a:endParaRPr lang="en-US" dirty="0">
              <a:solidFill>
                <a:srgbClr val="B44B8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11585F8-5D2C-DA45-AF86-9CF74FEE8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23" y="2612572"/>
            <a:ext cx="10272188" cy="2229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It is one of life's bitterest truths that bedtime so often arrives just when things are really getting interesting.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27B44EED-527C-6247-8DDF-9C5174DEF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Lemony </a:t>
            </a:r>
            <a:r>
              <a:rPr lang="en-US" dirty="0" err="1" smtClean="0"/>
              <a:t>Snicket</a:t>
            </a:r>
            <a:r>
              <a:rPr lang="en-US" dirty="0" smtClean="0"/>
              <a:t>, </a:t>
            </a:r>
            <a:r>
              <a:rPr lang="en-US" i="1" dirty="0" smtClean="0"/>
              <a:t>The Grim Grotto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405205"/>
      </p:ext>
    </p:extLst>
  </p:cSld>
  <p:clrMapOvr>
    <a:masterClrMapping/>
  </p:clrMapOvr>
</p:sld>
</file>

<file path=ppt/theme/theme1.xml><?xml version="1.0" encoding="utf-8"?>
<a:theme xmlns:a="http://schemas.openxmlformats.org/drawingml/2006/main" name="DISC_Backup">
  <a:themeElements>
    <a:clrScheme name="discprofile Colors">
      <a:dk1>
        <a:srgbClr val="171238"/>
      </a:dk1>
      <a:lt1>
        <a:srgbClr val="FFFFFF"/>
      </a:lt1>
      <a:dk2>
        <a:srgbClr val="171238"/>
      </a:dk2>
      <a:lt2>
        <a:srgbClr val="FFFFFF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7980FF"/>
      </a:hlink>
      <a:folHlink>
        <a:srgbClr val="D783FF"/>
      </a:folHlink>
    </a:clrScheme>
    <a:fontScheme name="Test">
      <a:majorFont>
        <a:latin typeface="Abril Titling"/>
        <a:ea typeface=""/>
        <a:cs typeface=""/>
      </a:majorFont>
      <a:minorFont>
        <a:latin typeface="Proxima Nov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scprofile_template" id="{97AFBE09-96E1-4F91-B0DD-8D70B9183430}" vid="{6CA4647F-49C8-488C-816C-E6D28E121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discprofile_template</Template>
  <TotalTime>1180</TotalTime>
  <Words>1230</Words>
  <Application>Microsoft Office PowerPoint</Application>
  <PresentationFormat>Widescreen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Abril Titling</vt:lpstr>
      <vt:lpstr>Apple Color Emoji</vt:lpstr>
      <vt:lpstr>Arial</vt:lpstr>
      <vt:lpstr>Calibri</vt:lpstr>
      <vt:lpstr>Proxima Nova</vt:lpstr>
      <vt:lpstr>DISC_Backup</vt:lpstr>
      <vt:lpstr>Reviewing DiSC® styles </vt:lpstr>
      <vt:lpstr>Quotes presented for discussion</vt:lpstr>
      <vt:lpstr>Which DiSC style might need this advice?</vt:lpstr>
      <vt:lpstr>The C style can struggle with social events.</vt:lpstr>
      <vt:lpstr>Which DiSC style might agree?</vt:lpstr>
      <vt:lpstr>The C style can focus too much on what’s lost or missing or wrong. The i style is the most optimistic.</vt:lpstr>
      <vt:lpstr>Which DiSC style might nod their heads in agreement?</vt:lpstr>
      <vt:lpstr>The D style wants to be in control.  The S style wants to help. </vt:lpstr>
      <vt:lpstr>Which DiSC style might share this frustration?</vt:lpstr>
      <vt:lpstr>The i style hates to miss out.</vt:lpstr>
      <vt:lpstr>Which DiSC style might need this reminder?</vt:lpstr>
      <vt:lpstr>The D can have a hard time not acting, the i a hard time with routine, the S with change, the C with looking up from their current focus.</vt:lpstr>
      <vt:lpstr>Which DiSC style might need this reminder?</vt:lpstr>
      <vt:lpstr>The D style can be overly blunt and the C style overly focused on facts.</vt:lpstr>
      <vt:lpstr>Which DiSC style might agree?</vt:lpstr>
      <vt:lpstr>The i style is most likely a fan of surprises.</vt:lpstr>
      <vt:lpstr>Which DiSC style might feel this most strongly?</vt:lpstr>
      <vt:lpstr>The most spontaneous style is the i; the D style tends to be the most impatient.</vt:lpstr>
      <vt:lpstr>Which DiSC style might feel this most strongly?</vt:lpstr>
      <vt:lpstr>The C style fears being wrong.</vt:lpstr>
      <vt:lpstr>Which DiSC style might feel this most strongly?</vt:lpstr>
      <vt:lpstr>The D style is the most impatient, but we probably all agree at times.</vt:lpstr>
      <vt:lpstr>Which DiSC style might say something similar?</vt:lpstr>
      <vt:lpstr>An iS or Si is most likely to agree.</vt:lpstr>
      <vt:lpstr>This quote might come from which DiSC style?</vt:lpstr>
      <vt:lpstr>The C style is the most inclined to want to catalog events and lessons.</vt:lpstr>
      <vt:lpstr>Which style might say something like this?</vt:lpstr>
      <vt:lpstr>The C style might take things this literally. The i style might enjoy the humor.</vt:lpstr>
      <vt:lpstr>The S style might be most likely to blame circumstances rather than people.</vt:lpstr>
      <vt:lpstr>The S style might be most likely to blame circumstances rather than people.</vt:lpstr>
      <vt:lpstr>This sounds like which DiSC style(s)?</vt:lpstr>
      <vt:lpstr>This is a good reason to try to flex across all the styles.</vt:lpstr>
      <vt:lpstr>Thanks for playing!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DiSC® styles</dc:title>
  <dc:creator>Xteen</dc:creator>
  <cp:lastModifiedBy>Xteen</cp:lastModifiedBy>
  <cp:revision>8</cp:revision>
  <dcterms:created xsi:type="dcterms:W3CDTF">2020-09-22T19:32:26Z</dcterms:created>
  <dcterms:modified xsi:type="dcterms:W3CDTF">2020-09-23T15:12:33Z</dcterms:modified>
</cp:coreProperties>
</file>